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008000"/>
    <a:srgbClr val="DEF0F2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51" autoAdjust="0"/>
    <p:restoredTop sz="86386" autoAdjust="0"/>
  </p:normalViewPr>
  <p:slideViewPr>
    <p:cSldViewPr>
      <p:cViewPr varScale="1">
        <p:scale>
          <a:sx n="172" d="100"/>
          <a:sy n="172" d="100"/>
        </p:scale>
        <p:origin x="4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368" y="1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8D8E-92B9-6647-9C13-3186C5B514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2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F637D-B9EF-EB4D-9739-E03DE29A1FF9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708610" name="Text Box 2"/>
          <p:cNvSpPr txBox="1">
            <a:spLocks noChangeArrowheads="1"/>
          </p:cNvSpPr>
          <p:nvPr>
            <p:ph type="body"/>
          </p:nvPr>
        </p:nvSpPr>
        <p:spPr>
          <a:xfrm>
            <a:off x="1270000" y="4406900"/>
            <a:ext cx="4129088" cy="3741738"/>
          </a:xfrm>
          <a:ln/>
        </p:spPr>
        <p:txBody>
          <a:bodyPr wrap="none" lIns="82048" tIns="41025" rIns="82048" bIns="41025" anchor="ctr"/>
          <a:lstStyle/>
          <a:p>
            <a:endParaRPr lang="x-none" altLang="x-none"/>
          </a:p>
        </p:txBody>
      </p:sp>
      <p:sp>
        <p:nvSpPr>
          <p:cNvPr id="708611" name="Rectangle 3"/>
          <p:cNvSpPr>
            <a:spLocks noChangeArrowheads="1" noTextEdit="1"/>
          </p:cNvSpPr>
          <p:nvPr>
            <p:ph type="sldImg" idx="1"/>
          </p:nvPr>
        </p:nvSpPr>
        <p:spPr>
          <a:xfrm>
            <a:off x="1266825" y="1181100"/>
            <a:ext cx="4154488" cy="3116263"/>
          </a:xfr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32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2826B0-DD51-AF49-9630-A34BDFA3B582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710658" name="Text Box 2"/>
          <p:cNvSpPr txBox="1">
            <a:spLocks noChangeArrowheads="1"/>
          </p:cNvSpPr>
          <p:nvPr>
            <p:ph type="body"/>
          </p:nvPr>
        </p:nvSpPr>
        <p:spPr>
          <a:xfrm>
            <a:off x="1270000" y="4406900"/>
            <a:ext cx="4129088" cy="3741738"/>
          </a:xfrm>
          <a:ln/>
        </p:spPr>
        <p:txBody>
          <a:bodyPr wrap="none" lIns="82048" tIns="41025" rIns="82048" bIns="41025" anchor="ctr"/>
          <a:lstStyle/>
          <a:p>
            <a:endParaRPr lang="x-none" altLang="x-none"/>
          </a:p>
        </p:txBody>
      </p:sp>
      <p:sp>
        <p:nvSpPr>
          <p:cNvPr id="710659" name="Rectangle 3"/>
          <p:cNvSpPr>
            <a:spLocks noChangeArrowheads="1" noTextEdit="1"/>
          </p:cNvSpPr>
          <p:nvPr>
            <p:ph type="sldImg" idx="1"/>
          </p:nvPr>
        </p:nvSpPr>
        <p:spPr>
          <a:xfrm>
            <a:off x="1266825" y="1181100"/>
            <a:ext cx="4154488" cy="3116263"/>
          </a:xfr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67559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9814-DA29-4E40-A401-455EEE1F68E2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712706" name="Text Box 2"/>
          <p:cNvSpPr txBox="1">
            <a:spLocks noChangeArrowheads="1"/>
          </p:cNvSpPr>
          <p:nvPr>
            <p:ph type="body"/>
          </p:nvPr>
        </p:nvSpPr>
        <p:spPr>
          <a:xfrm>
            <a:off x="1270000" y="4406900"/>
            <a:ext cx="4129088" cy="3741738"/>
          </a:xfrm>
          <a:ln/>
        </p:spPr>
        <p:txBody>
          <a:bodyPr wrap="none" lIns="82048" tIns="41025" rIns="82048" bIns="41025" anchor="ctr"/>
          <a:lstStyle/>
          <a:p>
            <a:endParaRPr lang="x-none" altLang="x-none"/>
          </a:p>
        </p:txBody>
      </p:sp>
      <p:sp>
        <p:nvSpPr>
          <p:cNvPr id="712707" name="Rectangle 3"/>
          <p:cNvSpPr>
            <a:spLocks noChangeArrowheads="1" noTextEdit="1"/>
          </p:cNvSpPr>
          <p:nvPr>
            <p:ph type="sldImg" idx="1"/>
          </p:nvPr>
        </p:nvSpPr>
        <p:spPr>
          <a:xfrm>
            <a:off x="1266825" y="1181100"/>
            <a:ext cx="4154488" cy="3116263"/>
          </a:xfr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99449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2A6AC-87D8-C340-A56A-889E189F9C8F}" type="slidenum">
              <a:rPr lang="en-US" altLang="x-none"/>
              <a:pPr/>
              <a:t>61</a:t>
            </a:fld>
            <a:endParaRPr lang="en-US" altLang="x-none"/>
          </a:p>
        </p:txBody>
      </p:sp>
      <p:sp>
        <p:nvSpPr>
          <p:cNvPr id="777218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 altLang="x-none"/>
              <a:t>Rouse, W. B. &amp; Cortese, D. A. (2010). Introduction, in W. B. Rouse &amp; D. A. Cortese (Eds.), </a:t>
            </a:r>
            <a:r>
              <a:rPr lang="en-US" altLang="x-none" i="1"/>
              <a:t>Engineering the System of Healthcare Delivery</a:t>
            </a:r>
            <a:r>
              <a:rPr lang="en-US" altLang="x-none"/>
              <a:t>. IOS Press.</a:t>
            </a:r>
          </a:p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479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655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4888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 smtClean="0"/>
              <a:t>SJSU Dept. of Computer Science Fall 2013: November 7</a:t>
            </a:r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CS 151: Object-Oriented Design</a:t>
            </a:r>
            <a:br>
              <a:rPr lang="en-US" altLang="x-none"/>
            </a:br>
            <a:r>
              <a:rPr lang="en-US" altLang="x-none">
                <a:ea typeface="Arial" charset="0"/>
                <a:cs typeface="Arial" charset="0"/>
              </a:rPr>
              <a:t>© </a:t>
            </a:r>
            <a:r>
              <a:rPr lang="en-US" altLang="x-none"/>
              <a:t>R. Mak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BD12C87-304F-6A4E-8BCF-AB9D1422339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033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655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4888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 smtClean="0"/>
              <a:t>SJSU Dept. of Computer Science Fall 2013: November 7</a:t>
            </a: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CS 151: Object-Oriented Design</a:t>
            </a:r>
            <a:br>
              <a:rPr lang="en-US" altLang="x-none"/>
            </a:br>
            <a:r>
              <a:rPr lang="en-US" altLang="x-none">
                <a:ea typeface="Arial" charset="0"/>
                <a:cs typeface="Arial" charset="0"/>
              </a:rPr>
              <a:t>© </a:t>
            </a:r>
            <a:r>
              <a:rPr lang="en-US" altLang="x-none"/>
              <a:t>R. Mak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E38008C-932B-074F-A2C9-81D3C157426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1045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163"/>
            <a:ext cx="8229600" cy="6556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341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89363"/>
            <a:ext cx="4038600" cy="234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04888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 smtClean="0"/>
              <a:t>SJSU Dept. of Computer Science Fall 2013: November 7</a:t>
            </a:r>
            <a:endParaRPr lang="en-US" altLang="x-non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CS 151: Object-Oriented Design</a:t>
            </a:r>
            <a:br>
              <a:rPr lang="en-US" altLang="x-none"/>
            </a:br>
            <a:r>
              <a:rPr lang="en-US" altLang="x-none">
                <a:ea typeface="Arial" charset="0"/>
                <a:cs typeface="Arial" charset="0"/>
              </a:rPr>
              <a:t>© </a:t>
            </a:r>
            <a:r>
              <a:rPr lang="en-US" altLang="x-none"/>
              <a:t>R. Mak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4CC0ECE-F096-6E4E-A6E5-65F5F639EF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117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November 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October 10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October 10 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46113-69D8-D74F-9A70-360D65C149F6}" type="slidenum">
              <a:rPr lang="en-US" altLang="x-none"/>
              <a:pPr/>
              <a:t>10</a:t>
            </a:fld>
            <a:endParaRPr lang="en-US" altLang="x-none"/>
          </a:p>
        </p:txBody>
      </p:sp>
      <p:pic>
        <p:nvPicPr>
          <p:cNvPr id="70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791200" cy="44735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63" name="AutoShape 3"/>
          <p:cNvSpPr>
            <a:spLocks/>
          </p:cNvSpPr>
          <p:nvPr/>
        </p:nvSpPr>
        <p:spPr bwMode="auto">
          <a:xfrm>
            <a:off x="7924800" y="4495800"/>
            <a:ext cx="996950" cy="527050"/>
          </a:xfrm>
          <a:prstGeom prst="callout1">
            <a:avLst>
              <a:gd name="adj1" fmla="val 21685"/>
              <a:gd name="adj2" fmla="val -7644"/>
              <a:gd name="adj3" fmla="val -50903"/>
              <a:gd name="adj4" fmla="val -11194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Schedule viewer</a:t>
            </a:r>
            <a:endParaRPr lang="en-US" altLang="x-none" b="0">
              <a:latin typeface="Arial" charset="0"/>
            </a:endParaRPr>
          </a:p>
        </p:txBody>
      </p:sp>
      <p:sp>
        <p:nvSpPr>
          <p:cNvPr id="706564" name="AutoShape 4"/>
          <p:cNvSpPr>
            <a:spLocks/>
          </p:cNvSpPr>
          <p:nvPr/>
        </p:nvSpPr>
        <p:spPr bwMode="auto">
          <a:xfrm>
            <a:off x="7924800" y="2971800"/>
            <a:ext cx="914400" cy="527050"/>
          </a:xfrm>
          <a:prstGeom prst="callout1">
            <a:avLst>
              <a:gd name="adj1" fmla="val 21685"/>
              <a:gd name="adj2" fmla="val -8333"/>
              <a:gd name="adj3" fmla="val -63556"/>
              <a:gd name="adj4" fmla="val -1781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Event horizon</a:t>
            </a:r>
          </a:p>
        </p:txBody>
      </p:sp>
      <p:sp>
        <p:nvSpPr>
          <p:cNvPr id="706565" name="AutoShape 5"/>
          <p:cNvSpPr>
            <a:spLocks/>
          </p:cNvSpPr>
          <p:nvPr/>
        </p:nvSpPr>
        <p:spPr bwMode="auto">
          <a:xfrm>
            <a:off x="457200" y="2057400"/>
            <a:ext cx="1066800" cy="527050"/>
          </a:xfrm>
          <a:prstGeom prst="callout1">
            <a:avLst>
              <a:gd name="adj1" fmla="val 21685"/>
              <a:gd name="adj2" fmla="val 107144"/>
              <a:gd name="adj3" fmla="val 3315"/>
              <a:gd name="adj4" fmla="val 15773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Broadcast messages</a:t>
            </a:r>
            <a:endParaRPr lang="en-US" altLang="x-none" b="0">
              <a:latin typeface="Times New Roman" charset="0"/>
            </a:endParaRPr>
          </a:p>
        </p:txBody>
      </p:sp>
      <p:sp>
        <p:nvSpPr>
          <p:cNvPr id="706566" name="AutoShape 6"/>
          <p:cNvSpPr>
            <a:spLocks/>
          </p:cNvSpPr>
          <p:nvPr/>
        </p:nvSpPr>
        <p:spPr bwMode="auto">
          <a:xfrm>
            <a:off x="533400" y="2667000"/>
            <a:ext cx="815975" cy="314325"/>
          </a:xfrm>
          <a:prstGeom prst="callout1">
            <a:avLst>
              <a:gd name="adj1" fmla="val 36366"/>
              <a:gd name="adj2" fmla="val 109338"/>
              <a:gd name="adj3" fmla="val 5051"/>
              <a:gd name="adj4" fmla="val 16362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Clocks</a:t>
            </a:r>
          </a:p>
        </p:txBody>
      </p:sp>
      <p:sp>
        <p:nvSpPr>
          <p:cNvPr id="706567" name="AutoShape 7"/>
          <p:cNvSpPr>
            <a:spLocks/>
          </p:cNvSpPr>
          <p:nvPr/>
        </p:nvSpPr>
        <p:spPr bwMode="auto">
          <a:xfrm>
            <a:off x="457200" y="3124200"/>
            <a:ext cx="990600" cy="314325"/>
          </a:xfrm>
          <a:prstGeom prst="callout1">
            <a:avLst>
              <a:gd name="adj1" fmla="val 36366"/>
              <a:gd name="adj2" fmla="val 107694"/>
              <a:gd name="adj3" fmla="val 13634"/>
              <a:gd name="adj4" fmla="val 1371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Tool tabs</a:t>
            </a:r>
          </a:p>
        </p:txBody>
      </p:sp>
      <p:sp>
        <p:nvSpPr>
          <p:cNvPr id="706568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763000" cy="609600"/>
          </a:xfrm>
          <a:noFill/>
          <a:ln/>
        </p:spPr>
        <p:txBody>
          <a:bodyPr/>
          <a:lstStyle/>
          <a:p>
            <a:r>
              <a:rPr lang="en-US" altLang="x-none"/>
              <a:t>The Collaborative Information Portal (CIP)</a:t>
            </a:r>
          </a:p>
        </p:txBody>
      </p:sp>
    </p:spTree>
    <p:extLst>
      <p:ext uri="{BB962C8B-B14F-4D97-AF65-F5344CB8AC3E}">
        <p14:creationId xmlns:p14="http://schemas.microsoft.com/office/powerpoint/2010/main" val="159297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4D25-A3CA-D249-99F6-80DF9B680258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/>
              <a:t>Clocks</a:t>
            </a:r>
          </a:p>
        </p:txBody>
      </p:sp>
      <p:pic>
        <p:nvPicPr>
          <p:cNvPr id="70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486400" cy="35131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7588" name="AutoShape 4"/>
          <p:cNvSpPr>
            <a:spLocks/>
          </p:cNvSpPr>
          <p:nvPr/>
        </p:nvSpPr>
        <p:spPr bwMode="auto">
          <a:xfrm>
            <a:off x="1143000" y="1371600"/>
            <a:ext cx="2438400" cy="314325"/>
          </a:xfrm>
          <a:prstGeom prst="callout1">
            <a:avLst>
              <a:gd name="adj1" fmla="val 36366"/>
              <a:gd name="adj2" fmla="val 103125"/>
              <a:gd name="adj3" fmla="val 256565"/>
              <a:gd name="adj4" fmla="val 12304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Tick-over at top-of-minute</a:t>
            </a:r>
            <a:endParaRPr lang="en-US" altLang="x-none" b="0">
              <a:latin typeface="Arial" charset="0"/>
            </a:endParaRPr>
          </a:p>
        </p:txBody>
      </p:sp>
      <p:sp>
        <p:nvSpPr>
          <p:cNvPr id="707589" name="AutoShape 5"/>
          <p:cNvSpPr>
            <a:spLocks/>
          </p:cNvSpPr>
          <p:nvPr/>
        </p:nvSpPr>
        <p:spPr bwMode="auto">
          <a:xfrm>
            <a:off x="457200" y="4038600"/>
            <a:ext cx="830263" cy="952500"/>
          </a:xfrm>
          <a:prstGeom prst="callout1">
            <a:avLst>
              <a:gd name="adj1" fmla="val 12000"/>
              <a:gd name="adj2" fmla="val 109176"/>
              <a:gd name="adj3" fmla="val -25833"/>
              <a:gd name="adj4" fmla="val 2112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UTC shown in Day of Year</a:t>
            </a:r>
            <a:endParaRPr lang="en-US" altLang="x-none" b="0">
              <a:latin typeface="Arial" charset="0"/>
            </a:endParaRPr>
          </a:p>
        </p:txBody>
      </p:sp>
      <p:sp>
        <p:nvSpPr>
          <p:cNvPr id="707590" name="AutoShape 6"/>
          <p:cNvSpPr>
            <a:spLocks/>
          </p:cNvSpPr>
          <p:nvPr/>
        </p:nvSpPr>
        <p:spPr bwMode="auto">
          <a:xfrm>
            <a:off x="7772400" y="3352800"/>
            <a:ext cx="685800" cy="527050"/>
          </a:xfrm>
          <a:prstGeom prst="callout1">
            <a:avLst>
              <a:gd name="adj1" fmla="val 21685"/>
              <a:gd name="adj2" fmla="val -11111"/>
              <a:gd name="adj3" fmla="val -45782"/>
              <a:gd name="adj4" fmla="val -13703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Local time</a:t>
            </a:r>
          </a:p>
        </p:txBody>
      </p:sp>
      <p:sp>
        <p:nvSpPr>
          <p:cNvPr id="707591" name="AutoShape 7"/>
          <p:cNvSpPr>
            <a:spLocks/>
          </p:cNvSpPr>
          <p:nvPr/>
        </p:nvSpPr>
        <p:spPr bwMode="auto">
          <a:xfrm>
            <a:off x="7696200" y="4419600"/>
            <a:ext cx="914400" cy="739775"/>
          </a:xfrm>
          <a:prstGeom prst="callout1">
            <a:avLst>
              <a:gd name="adj1" fmla="val 15449"/>
              <a:gd name="adj2" fmla="val -8333"/>
              <a:gd name="adj3" fmla="val 1287"/>
              <a:gd name="adj4" fmla="val -8958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Time at DSN location</a:t>
            </a:r>
            <a:endParaRPr lang="en-US" altLang="x-none" sz="1400">
              <a:latin typeface="Times New Roman" charset="0"/>
            </a:endParaRPr>
          </a:p>
        </p:txBody>
      </p:sp>
      <p:sp>
        <p:nvSpPr>
          <p:cNvPr id="707592" name="AutoShape 8"/>
          <p:cNvSpPr>
            <a:spLocks/>
          </p:cNvSpPr>
          <p:nvPr/>
        </p:nvSpPr>
        <p:spPr bwMode="auto">
          <a:xfrm>
            <a:off x="7543800" y="5334000"/>
            <a:ext cx="1371600" cy="739775"/>
          </a:xfrm>
          <a:prstGeom prst="callout1">
            <a:avLst>
              <a:gd name="adj1" fmla="val 15449"/>
              <a:gd name="adj2" fmla="val -5556"/>
              <a:gd name="adj3" fmla="val -42060"/>
              <a:gd name="adj4" fmla="val -5972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Time at</a:t>
            </a:r>
          </a:p>
          <a:p>
            <a:r>
              <a:rPr lang="en-US" altLang="x-none" sz="1400">
                <a:latin typeface="Arial" charset="0"/>
              </a:rPr>
              <a:t>collaborator’s</a:t>
            </a:r>
          </a:p>
          <a:p>
            <a:r>
              <a:rPr lang="en-US" altLang="x-none" sz="1400">
                <a:latin typeface="Arial" charset="0"/>
              </a:rPr>
              <a:t>location</a:t>
            </a:r>
          </a:p>
        </p:txBody>
      </p:sp>
      <p:sp>
        <p:nvSpPr>
          <p:cNvPr id="707593" name="AutoShape 9"/>
          <p:cNvSpPr>
            <a:spLocks/>
          </p:cNvSpPr>
          <p:nvPr/>
        </p:nvSpPr>
        <p:spPr bwMode="auto">
          <a:xfrm>
            <a:off x="457200" y="2667000"/>
            <a:ext cx="1066800" cy="739775"/>
          </a:xfrm>
          <a:prstGeom prst="callout1">
            <a:avLst>
              <a:gd name="adj1" fmla="val 12000"/>
              <a:gd name="adj2" fmla="val 107144"/>
              <a:gd name="adj3" fmla="val -21667"/>
              <a:gd name="adj4" fmla="val 15937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Mars time</a:t>
            </a:r>
          </a:p>
          <a:p>
            <a:r>
              <a:rPr lang="en-US" altLang="x-none" sz="1400">
                <a:latin typeface="Arial" charset="0"/>
              </a:rPr>
              <a:t>displayed</a:t>
            </a:r>
          </a:p>
          <a:p>
            <a:r>
              <a:rPr lang="en-US" altLang="x-none" sz="1400">
                <a:latin typeface="Arial" charset="0"/>
              </a:rPr>
              <a:t>in Sols</a:t>
            </a:r>
          </a:p>
        </p:txBody>
      </p:sp>
    </p:spTree>
    <p:extLst>
      <p:ext uri="{BB962C8B-B14F-4D97-AF65-F5344CB8AC3E}">
        <p14:creationId xmlns:p14="http://schemas.microsoft.com/office/powerpoint/2010/main" val="489627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1775B-E974-D04C-993F-D55BE9370375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/>
              <a:t>Schedule Viewer</a:t>
            </a:r>
          </a:p>
        </p:txBody>
      </p:sp>
      <p:pic>
        <p:nvPicPr>
          <p:cNvPr id="70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6867525" cy="440690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636" name="AutoShape 4"/>
          <p:cNvSpPr>
            <a:spLocks/>
          </p:cNvSpPr>
          <p:nvPr/>
        </p:nvSpPr>
        <p:spPr bwMode="auto">
          <a:xfrm>
            <a:off x="7772400" y="2971800"/>
            <a:ext cx="981075" cy="739775"/>
          </a:xfrm>
          <a:prstGeom prst="callout1">
            <a:avLst>
              <a:gd name="adj1" fmla="val 15449"/>
              <a:gd name="adj2" fmla="val -7769"/>
              <a:gd name="adj3" fmla="val -92273"/>
              <a:gd name="adj4" fmla="val -1127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Multiple time scales</a:t>
            </a:r>
            <a:endParaRPr lang="en-US" altLang="x-none" b="0">
              <a:latin typeface="Times New Roman" charset="0"/>
            </a:endParaRPr>
          </a:p>
        </p:txBody>
      </p:sp>
      <p:sp>
        <p:nvSpPr>
          <p:cNvPr id="709637" name="AutoShape 5"/>
          <p:cNvSpPr>
            <a:spLocks/>
          </p:cNvSpPr>
          <p:nvPr/>
        </p:nvSpPr>
        <p:spPr bwMode="auto">
          <a:xfrm>
            <a:off x="7696200" y="4433888"/>
            <a:ext cx="1066800" cy="527050"/>
          </a:xfrm>
          <a:prstGeom prst="callout1">
            <a:avLst>
              <a:gd name="adj1" fmla="val 21685"/>
              <a:gd name="adj2" fmla="val -7144"/>
              <a:gd name="adj3" fmla="val -13556"/>
              <a:gd name="adj4" fmla="val -1260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Unified schedules</a:t>
            </a:r>
          </a:p>
        </p:txBody>
      </p:sp>
      <p:sp>
        <p:nvSpPr>
          <p:cNvPr id="709638" name="AutoShape 6"/>
          <p:cNvSpPr>
            <a:spLocks/>
          </p:cNvSpPr>
          <p:nvPr/>
        </p:nvSpPr>
        <p:spPr bwMode="auto">
          <a:xfrm>
            <a:off x="7848600" y="1981200"/>
            <a:ext cx="1022350" cy="739775"/>
          </a:xfrm>
          <a:prstGeom prst="callout1">
            <a:avLst>
              <a:gd name="adj1" fmla="val 15449"/>
              <a:gd name="adj2" fmla="val -7454"/>
              <a:gd name="adj3" fmla="val -37556"/>
              <a:gd name="adj4" fmla="val -645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Schedule update indicator</a:t>
            </a:r>
            <a:endParaRPr lang="en-US" altLang="x-none" b="0">
              <a:latin typeface="Arial" charset="0"/>
            </a:endParaRPr>
          </a:p>
        </p:txBody>
      </p:sp>
      <p:sp>
        <p:nvSpPr>
          <p:cNvPr id="709639" name="AutoShape 7"/>
          <p:cNvSpPr>
            <a:spLocks/>
          </p:cNvSpPr>
          <p:nvPr/>
        </p:nvSpPr>
        <p:spPr bwMode="auto">
          <a:xfrm>
            <a:off x="2057400" y="5897563"/>
            <a:ext cx="1143000" cy="314325"/>
          </a:xfrm>
          <a:prstGeom prst="callout1">
            <a:avLst>
              <a:gd name="adj1" fmla="val 36366"/>
              <a:gd name="adj2" fmla="val 106667"/>
              <a:gd name="adj3" fmla="val -339394"/>
              <a:gd name="adj4" fmla="val 23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400">
                <a:latin typeface="Arial" charset="0"/>
              </a:rPr>
              <a:t>“Now” bar</a:t>
            </a:r>
          </a:p>
        </p:txBody>
      </p:sp>
    </p:spTree>
    <p:extLst>
      <p:ext uri="{BB962C8B-B14F-4D97-AF65-F5344CB8AC3E}">
        <p14:creationId xmlns:p14="http://schemas.microsoft.com/office/powerpoint/2010/main" val="1839718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921DF-5AEF-AB40-9DD6-C81A067CA36E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/>
              <a:t>Data Product Navigator</a:t>
            </a:r>
          </a:p>
        </p:txBody>
      </p:sp>
      <p:pic>
        <p:nvPicPr>
          <p:cNvPr id="71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81800" cy="40417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16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48000"/>
            <a:ext cx="3048000" cy="304165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73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24C-A0C0-BC4C-A412-041316B48A38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New File Notification</a:t>
            </a:r>
          </a:p>
        </p:txBody>
      </p:sp>
      <p:pic>
        <p:nvPicPr>
          <p:cNvPr id="713731" name="Picture 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752600"/>
            <a:ext cx="7543800" cy="34369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</p:pic>
      <p:sp>
        <p:nvSpPr>
          <p:cNvPr id="713732" name="AutoShape 4"/>
          <p:cNvSpPr>
            <a:spLocks/>
          </p:cNvSpPr>
          <p:nvPr/>
        </p:nvSpPr>
        <p:spPr bwMode="auto">
          <a:xfrm>
            <a:off x="304800" y="2743200"/>
            <a:ext cx="762000" cy="222250"/>
          </a:xfrm>
          <a:prstGeom prst="callout1">
            <a:avLst>
              <a:gd name="adj1" fmla="val 51431"/>
              <a:gd name="adj2" fmla="val 110000"/>
              <a:gd name="adj3" fmla="val -60000"/>
              <a:gd name="adj4" fmla="val 157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x-none" sz="1400">
                <a:latin typeface="Arial" charset="0"/>
              </a:rPr>
              <a:t>Duration</a:t>
            </a:r>
          </a:p>
        </p:txBody>
      </p:sp>
      <p:sp>
        <p:nvSpPr>
          <p:cNvPr id="713733" name="AutoShape 5"/>
          <p:cNvSpPr>
            <a:spLocks/>
          </p:cNvSpPr>
          <p:nvPr/>
        </p:nvSpPr>
        <p:spPr bwMode="auto">
          <a:xfrm>
            <a:off x="533400" y="3429000"/>
            <a:ext cx="533400" cy="222250"/>
          </a:xfrm>
          <a:prstGeom prst="callout1">
            <a:avLst>
              <a:gd name="adj1" fmla="val 51431"/>
              <a:gd name="adj2" fmla="val 114287"/>
              <a:gd name="adj3" fmla="val -345000"/>
              <a:gd name="adj4" fmla="val 5714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x-none" sz="1400">
                <a:latin typeface="Arial" charset="0"/>
              </a:rPr>
              <a:t>Icons</a:t>
            </a:r>
          </a:p>
        </p:txBody>
      </p:sp>
      <p:sp>
        <p:nvSpPr>
          <p:cNvPr id="713734" name="AutoShape 6"/>
          <p:cNvSpPr>
            <a:spLocks/>
          </p:cNvSpPr>
          <p:nvPr/>
        </p:nvSpPr>
        <p:spPr bwMode="auto">
          <a:xfrm>
            <a:off x="609600" y="4516438"/>
            <a:ext cx="457200" cy="222250"/>
          </a:xfrm>
          <a:prstGeom prst="callout1">
            <a:avLst>
              <a:gd name="adj1" fmla="val 51431"/>
              <a:gd name="adj2" fmla="val 116667"/>
              <a:gd name="adj3" fmla="val -131431"/>
              <a:gd name="adj4" fmla="val 58194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x-none" sz="1400">
                <a:latin typeface="Arial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6069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B7DB-D012-7E46-946E-46ED44916D63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Three–Tiered Enterprise Architecture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83125"/>
          </a:xfrm>
        </p:spPr>
        <p:txBody>
          <a:bodyPr/>
          <a:lstStyle/>
          <a:p>
            <a:pPr>
              <a:lnSpc>
                <a:spcPct val="73000"/>
              </a:lnSpc>
            </a:pPr>
            <a:r>
              <a:rPr lang="en-US" altLang="x-none">
                <a:solidFill>
                  <a:schemeClr val="folHlink"/>
                </a:solidFill>
              </a:rPr>
              <a:t>Client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Java application (Swing)</a:t>
            </a:r>
          </a:p>
          <a:p>
            <a:pPr>
              <a:lnSpc>
                <a:spcPct val="73000"/>
              </a:lnSpc>
            </a:pPr>
            <a:endParaRPr lang="en-US" altLang="x-none"/>
          </a:p>
          <a:p>
            <a:pPr>
              <a:lnSpc>
                <a:spcPct val="73000"/>
              </a:lnSpc>
            </a:pPr>
            <a:r>
              <a:rPr lang="en-US" altLang="x-none">
                <a:solidFill>
                  <a:schemeClr val="folHlink"/>
                </a:solidFill>
              </a:rPr>
              <a:t>Middleware Server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Web services, Enterprise JavaBeans (EJB),</a:t>
            </a:r>
            <a:br>
              <a:rPr lang="en-US" altLang="x-none"/>
            </a:br>
            <a:r>
              <a:rPr lang="en-US" altLang="x-none"/>
              <a:t>Java Message Service (JMS)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Service-oriented architecture (SOA)</a:t>
            </a:r>
          </a:p>
          <a:p>
            <a:pPr>
              <a:lnSpc>
                <a:spcPct val="73000"/>
              </a:lnSpc>
            </a:pPr>
            <a:endParaRPr lang="en-US" altLang="x-none">
              <a:solidFill>
                <a:srgbClr val="990000"/>
              </a:solidFill>
            </a:endParaRPr>
          </a:p>
          <a:p>
            <a:pPr>
              <a:lnSpc>
                <a:spcPct val="73000"/>
              </a:lnSpc>
            </a:pPr>
            <a:r>
              <a:rPr lang="en-US" altLang="x-none">
                <a:solidFill>
                  <a:schemeClr val="folHlink"/>
                </a:solidFill>
              </a:rPr>
              <a:t>Data Repository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Mission file servers (Unix)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File monitor (Java application)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Data loader (Java application)</a:t>
            </a:r>
          </a:p>
          <a:p>
            <a:pPr lvl="1">
              <a:lnSpc>
                <a:spcPct val="73000"/>
              </a:lnSpc>
            </a:pPr>
            <a:r>
              <a:rPr lang="en-US" altLang="x-none"/>
              <a:t>Database (Oracle)</a:t>
            </a:r>
          </a:p>
        </p:txBody>
      </p:sp>
    </p:spTree>
    <p:extLst>
      <p:ext uri="{BB962C8B-B14F-4D97-AF65-F5344CB8AC3E}">
        <p14:creationId xmlns:p14="http://schemas.microsoft.com/office/powerpoint/2010/main" val="3973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C2AB-E8D7-4B41-9E3C-AA0209CBC443}" type="slidenum">
              <a:rPr lang="en-US" altLang="x-none"/>
              <a:pPr/>
              <a:t>16</a:t>
            </a:fld>
            <a:endParaRPr lang="en-US" altLang="x-none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Architecture Overview</a:t>
            </a:r>
          </a:p>
        </p:txBody>
      </p:sp>
      <p:pic>
        <p:nvPicPr>
          <p:cNvPr id="71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4676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560E1-95D0-6143-A4A6-FC8FAAF1CDD8}" type="slidenum">
              <a:rPr lang="en-US" altLang="x-none"/>
              <a:pPr/>
              <a:t>17</a:t>
            </a:fld>
            <a:endParaRPr lang="en-US" altLang="x-none"/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CIP Middleware Services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295400"/>
            <a:ext cx="3200400" cy="1219200"/>
          </a:xfrm>
        </p:spPr>
        <p:txBody>
          <a:bodyPr/>
          <a:lstStyle/>
          <a:p>
            <a:pPr>
              <a:buClr>
                <a:srgbClr val="CC0000"/>
              </a:buClr>
            </a:pPr>
            <a:r>
              <a:rPr lang="en-US" altLang="x-none" sz="1800"/>
              <a:t>User management</a:t>
            </a:r>
          </a:p>
          <a:p>
            <a:pPr>
              <a:buClr>
                <a:srgbClr val="CC0000"/>
              </a:buClr>
            </a:pPr>
            <a:r>
              <a:rPr lang="en-US" altLang="x-none" sz="1800"/>
              <a:t>Metadata</a:t>
            </a:r>
          </a:p>
          <a:p>
            <a:pPr>
              <a:buClr>
                <a:srgbClr val="CC0000"/>
              </a:buClr>
            </a:pPr>
            <a:r>
              <a:rPr lang="en-US" altLang="x-none" sz="1800"/>
              <a:t>Schedules</a:t>
            </a:r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4876800" y="1295400"/>
            <a:ext cx="3352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000">
                <a:solidFill>
                  <a:schemeClr val="tx1"/>
                </a:solidFill>
                <a:latin typeface="Arial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</a:defRPr>
            </a:lvl2pPr>
            <a:lvl3pPr marL="1377950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827213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297113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900">
                <a:solidFill>
                  <a:schemeClr val="tx1"/>
                </a:solidFill>
                <a:latin typeface="Arial" charset="0"/>
              </a:defRPr>
            </a:lvl5pPr>
            <a:lvl6pPr marL="27543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900">
                <a:solidFill>
                  <a:schemeClr val="tx1"/>
                </a:solidFill>
                <a:latin typeface="Arial" charset="0"/>
              </a:defRPr>
            </a:lvl6pPr>
            <a:lvl7pPr marL="32115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900">
                <a:solidFill>
                  <a:schemeClr val="tx1"/>
                </a:solidFill>
                <a:latin typeface="Arial" charset="0"/>
              </a:defRPr>
            </a:lvl7pPr>
            <a:lvl8pPr marL="36687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900">
                <a:solidFill>
                  <a:schemeClr val="tx1"/>
                </a:solidFill>
                <a:latin typeface="Arial" charset="0"/>
              </a:defRPr>
            </a:lvl8pPr>
            <a:lvl9pPr marL="41259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CC0000"/>
              </a:buClr>
            </a:pPr>
            <a:r>
              <a:rPr lang="en-US" altLang="x-none" sz="1800" b="0"/>
              <a:t>Mars and Earth time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x-none" sz="1800" b="0"/>
              <a:t>File and directory</a:t>
            </a:r>
          </a:p>
          <a:p>
            <a:pPr eaLnBrk="1" hangingPunct="1">
              <a:buClr>
                <a:srgbClr val="CC0000"/>
              </a:buClr>
            </a:pPr>
            <a:r>
              <a:rPr lang="en-US" altLang="x-none" sz="1800" b="0"/>
              <a:t>Message</a:t>
            </a:r>
          </a:p>
        </p:txBody>
      </p:sp>
      <p:pic>
        <p:nvPicPr>
          <p:cNvPr id="716805" name="Picture 5" descr="Service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514600"/>
            <a:ext cx="6096000" cy="3389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6806" name="Text Box 6"/>
          <p:cNvSpPr txBox="1">
            <a:spLocks noChangeArrowheads="1"/>
          </p:cNvSpPr>
          <p:nvPr/>
        </p:nvSpPr>
        <p:spPr bwMode="auto">
          <a:xfrm>
            <a:off x="3398838" y="5878513"/>
            <a:ext cx="2392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Mission Control Center, JPL</a:t>
            </a:r>
          </a:p>
        </p:txBody>
      </p:sp>
    </p:spTree>
    <p:extLst>
      <p:ext uri="{BB962C8B-B14F-4D97-AF65-F5344CB8AC3E}">
        <p14:creationId xmlns:p14="http://schemas.microsoft.com/office/powerpoint/2010/main" val="101451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3" grpId="0" build="p"/>
      <p:bldP spid="7168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3A901-7DDC-A949-808B-8FA030BFF842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2895600" cy="944563"/>
          </a:xfrm>
        </p:spPr>
        <p:txBody>
          <a:bodyPr/>
          <a:lstStyle/>
          <a:p>
            <a:r>
              <a:rPr lang="en-US" altLang="x-none" sz="2800"/>
              <a:t>Middleware Monitor Utility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133600"/>
            <a:ext cx="2819400" cy="609600"/>
          </a:xfrm>
        </p:spPr>
        <p:txBody>
          <a:bodyPr/>
          <a:lstStyle/>
          <a:p>
            <a:r>
              <a:rPr lang="en-US" altLang="x-none" sz="2000">
                <a:solidFill>
                  <a:schemeClr val="folHlink"/>
                </a:solidFill>
              </a:rPr>
              <a:t>Server statistics</a:t>
            </a:r>
          </a:p>
        </p:txBody>
      </p:sp>
      <p:pic>
        <p:nvPicPr>
          <p:cNvPr id="728068" name="Picture 4" descr="utility_stat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533400"/>
            <a:ext cx="5505450" cy="5715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96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096-A25C-AB44-A502-922232B280E5}" type="slidenum">
              <a:rPr lang="en-US" altLang="x-none"/>
              <a:pPr/>
              <a:t>19</a:t>
            </a:fld>
            <a:endParaRPr lang="en-US" altLang="x-none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133600"/>
            <a:ext cx="1752600" cy="685800"/>
          </a:xfrm>
        </p:spPr>
        <p:txBody>
          <a:bodyPr/>
          <a:lstStyle/>
          <a:p>
            <a:r>
              <a:rPr lang="en-US" altLang="x-none" sz="2000">
                <a:solidFill>
                  <a:schemeClr val="folHlink"/>
                </a:solidFill>
              </a:rPr>
              <a:t>Users</a:t>
            </a:r>
          </a:p>
        </p:txBody>
      </p:sp>
      <p:pic>
        <p:nvPicPr>
          <p:cNvPr id="729091" name="Picture 3" descr="utility_user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2350" y="457200"/>
            <a:ext cx="5399088" cy="5791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58763"/>
            <a:ext cx="2895600" cy="884237"/>
          </a:xfrm>
          <a:noFill/>
          <a:ln/>
        </p:spPr>
        <p:txBody>
          <a:bodyPr/>
          <a:lstStyle/>
          <a:p>
            <a:r>
              <a:rPr lang="en-US" altLang="x-none" sz="2800"/>
              <a:t>Middleware Monitor Utility</a:t>
            </a:r>
          </a:p>
        </p:txBody>
      </p:sp>
    </p:spTree>
    <p:extLst>
      <p:ext uri="{BB962C8B-B14F-4D97-AF65-F5344CB8AC3E}">
        <p14:creationId xmlns:p14="http://schemas.microsoft.com/office/powerpoint/2010/main" val="756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looked at code that was functional </a:t>
            </a:r>
            <a:br>
              <a:rPr lang="en-US" dirty="0" smtClean="0"/>
            </a:br>
            <a:r>
              <a:rPr lang="en-US" dirty="0" smtClean="0"/>
              <a:t>but was inflexible and hard to maintain.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Code that was not able to handle </a:t>
            </a:r>
            <a:r>
              <a:rPr lang="en-US" u="sng" dirty="0" smtClean="0"/>
              <a:t>change</a:t>
            </a:r>
            <a:r>
              <a:rPr lang="en-US" dirty="0" smtClean="0"/>
              <a:t>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We incrementally improved the code.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In the process, we applied good </a:t>
            </a:r>
            <a:br>
              <a:rPr lang="en-US" dirty="0" smtClean="0"/>
            </a:br>
            <a:r>
              <a:rPr lang="en-US" u="sng" dirty="0" smtClean="0"/>
              <a:t>object-oriented design principles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851D2-E9BB-3A46-A319-442D82701F0E}" type="slidenum">
              <a:rPr lang="en-US" altLang="x-none"/>
              <a:pPr/>
              <a:t>20</a:t>
            </a:fld>
            <a:endParaRPr lang="en-US" altLang="x-none"/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2667000" cy="838200"/>
          </a:xfrm>
        </p:spPr>
        <p:txBody>
          <a:bodyPr/>
          <a:lstStyle/>
          <a:p>
            <a:r>
              <a:rPr lang="en-US" altLang="x-none" sz="2000">
                <a:solidFill>
                  <a:schemeClr val="folHlink"/>
                </a:solidFill>
              </a:rPr>
              <a:t>Files uploaded or downloaded</a:t>
            </a:r>
          </a:p>
        </p:txBody>
      </p:sp>
      <p:pic>
        <p:nvPicPr>
          <p:cNvPr id="730115" name="Picture 3" descr="utility_file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2963" y="457200"/>
            <a:ext cx="5578475" cy="5791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3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320675"/>
            <a:ext cx="2895600" cy="884238"/>
          </a:xfrm>
          <a:noFill/>
          <a:ln/>
        </p:spPr>
        <p:txBody>
          <a:bodyPr/>
          <a:lstStyle/>
          <a:p>
            <a:r>
              <a:rPr lang="en-US" altLang="x-none" sz="2800"/>
              <a:t>Middleware Monitor Utility</a:t>
            </a:r>
          </a:p>
        </p:txBody>
      </p:sp>
    </p:spTree>
    <p:extLst>
      <p:ext uri="{BB962C8B-B14F-4D97-AF65-F5344CB8AC3E}">
        <p14:creationId xmlns:p14="http://schemas.microsoft.com/office/powerpoint/2010/main" val="16818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9731-526F-0644-8EB1-3BCE6B3B80EA}" type="slidenum">
              <a:rPr lang="en-US" altLang="x-none"/>
              <a:pPr/>
              <a:t>21</a:t>
            </a:fld>
            <a:endParaRPr lang="en-US" altLang="x-none"/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57400"/>
            <a:ext cx="2895600" cy="533400"/>
          </a:xfrm>
        </p:spPr>
        <p:txBody>
          <a:bodyPr/>
          <a:lstStyle/>
          <a:p>
            <a:r>
              <a:rPr lang="en-US" altLang="x-none" sz="2000">
                <a:solidFill>
                  <a:schemeClr val="folHlink"/>
                </a:solidFill>
              </a:rPr>
              <a:t>Cache contents</a:t>
            </a:r>
          </a:p>
        </p:txBody>
      </p:sp>
      <p:pic>
        <p:nvPicPr>
          <p:cNvPr id="731139" name="Picture 3" descr="utility_cache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2963" y="457200"/>
            <a:ext cx="5578475" cy="5791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31140" name="Picture 4" descr="utility_contents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819400"/>
            <a:ext cx="6324600" cy="1670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3114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58763"/>
            <a:ext cx="2895600" cy="884237"/>
          </a:xfrm>
          <a:noFill/>
          <a:ln/>
        </p:spPr>
        <p:txBody>
          <a:bodyPr/>
          <a:lstStyle/>
          <a:p>
            <a:r>
              <a:rPr lang="en-US" altLang="x-none" sz="2800"/>
              <a:t>Middleware Monitor Utility</a:t>
            </a:r>
          </a:p>
        </p:txBody>
      </p:sp>
    </p:spTree>
    <p:extLst>
      <p:ext uri="{BB962C8B-B14F-4D97-AF65-F5344CB8AC3E}">
        <p14:creationId xmlns:p14="http://schemas.microsoft.com/office/powerpoint/2010/main" val="3094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BFECD-CB86-4145-ADEA-050030FE6FDF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Middleware Stress Tester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505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000"/>
              <a:t>Simulate </a:t>
            </a:r>
            <a:br>
              <a:rPr lang="en-US" altLang="x-none" sz="2000"/>
            </a:br>
            <a:r>
              <a:rPr lang="en-US" altLang="x-none" sz="2000">
                <a:solidFill>
                  <a:srgbClr val="0000FF"/>
                </a:solidFill>
              </a:rPr>
              <a:t>multiple users</a:t>
            </a:r>
            <a:r>
              <a:rPr lang="en-US" altLang="x-none" sz="2000"/>
              <a:t> performing </a:t>
            </a:r>
            <a:br>
              <a:rPr lang="en-US" altLang="x-none" sz="2000"/>
            </a:br>
            <a:r>
              <a:rPr lang="en-US" altLang="x-none" sz="2000"/>
              <a:t>client operations </a:t>
            </a:r>
            <a:r>
              <a:rPr lang="en-US" altLang="x-none" sz="2000">
                <a:solidFill>
                  <a:srgbClr val="0000FF"/>
                </a:solidFill>
              </a:rPr>
              <a:t>simultaneously</a:t>
            </a:r>
            <a:r>
              <a:rPr lang="en-US" altLang="x-none" sz="2000"/>
              <a:t>.</a:t>
            </a:r>
          </a:p>
          <a:p>
            <a:pPr lvl="2">
              <a:lnSpc>
                <a:spcPct val="90000"/>
              </a:lnSpc>
            </a:pPr>
            <a:endParaRPr lang="en-US" altLang="x-none" sz="1600"/>
          </a:p>
          <a:p>
            <a:pPr>
              <a:lnSpc>
                <a:spcPct val="9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Can the server handle a heavy load?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What is its </a:t>
            </a:r>
            <a:r>
              <a:rPr lang="en-US" altLang="x-none" sz="1800">
                <a:solidFill>
                  <a:srgbClr val="0000FF"/>
                </a:solidFill>
              </a:rPr>
              <a:t>behavior</a:t>
            </a:r>
            <a:r>
              <a:rPr lang="en-US" altLang="x-none" sz="1800"/>
              <a:t> when it starts to fail?</a:t>
            </a:r>
          </a:p>
        </p:txBody>
      </p:sp>
      <p:pic>
        <p:nvPicPr>
          <p:cNvPr id="732164" name="Picture 4" descr="stres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1524000"/>
            <a:ext cx="4953000" cy="4556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7CE4-047D-6F42-A3D5-01D933A3A9D3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CIP Summary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229600" cy="48355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2000"/>
              <a:t>Provided </a:t>
            </a:r>
            <a:r>
              <a:rPr lang="en-US" altLang="x-none" sz="2000">
                <a:solidFill>
                  <a:schemeClr val="folHlink"/>
                </a:solidFill>
              </a:rPr>
              <a:t>situational awareness</a:t>
            </a:r>
            <a:r>
              <a:rPr lang="en-US" altLang="x-none" sz="2000"/>
              <a:t> </a:t>
            </a:r>
            <a:br>
              <a:rPr lang="en-US" altLang="x-none" sz="2000"/>
            </a:br>
            <a:r>
              <a:rPr lang="en-US" altLang="x-none" sz="2000"/>
              <a:t>for MER mission personnel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Download images, data, schedules, current time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Collaboration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Alerts</a:t>
            </a:r>
          </a:p>
          <a:p>
            <a:pPr lvl="1">
              <a:lnSpc>
                <a:spcPct val="80000"/>
              </a:lnSpc>
            </a:pPr>
            <a:endParaRPr lang="en-US" altLang="x-none" sz="1800"/>
          </a:p>
          <a:p>
            <a:pPr>
              <a:lnSpc>
                <a:spcPct val="8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Service-oriented architecture </a:t>
            </a:r>
            <a:r>
              <a:rPr lang="en-US" altLang="x-none" sz="2000"/>
              <a:t>(SOA)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Java Swing and C++ desktop client </a:t>
            </a:r>
            <a:br>
              <a:rPr lang="en-US" altLang="x-none" sz="1800"/>
            </a:br>
            <a:r>
              <a:rPr lang="en-US" altLang="x-none" sz="1800"/>
              <a:t>applications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J2EE technologies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Web services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Mission file servers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Metadatabase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BEA WebLogic, Oracle RDBMS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Open source software</a:t>
            </a:r>
          </a:p>
        </p:txBody>
      </p:sp>
      <p:pic>
        <p:nvPicPr>
          <p:cNvPr id="733188" name="Picture 4" descr="SandDu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38400"/>
            <a:ext cx="3086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3189" name="Text Box 5"/>
          <p:cNvSpPr txBox="1">
            <a:spLocks noChangeArrowheads="1"/>
          </p:cNvSpPr>
          <p:nvPr/>
        </p:nvSpPr>
        <p:spPr bwMode="auto">
          <a:xfrm>
            <a:off x="5872163" y="4876800"/>
            <a:ext cx="31194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Wind-sculpted sand patterns on Mars</a:t>
            </a:r>
          </a:p>
        </p:txBody>
      </p:sp>
    </p:spTree>
    <p:extLst>
      <p:ext uri="{BB962C8B-B14F-4D97-AF65-F5344CB8AC3E}">
        <p14:creationId xmlns:p14="http://schemas.microsoft.com/office/powerpoint/2010/main" val="16108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3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3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6EE4-4E81-3340-90CC-84DEE16128A9}" type="slidenum">
              <a:rPr lang="en-US" altLang="x-none"/>
              <a:pPr/>
              <a:t>24</a:t>
            </a:fld>
            <a:endParaRPr lang="en-US" altLang="x-none"/>
          </a:p>
        </p:txBody>
      </p:sp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1066800"/>
          </a:xfrm>
        </p:spPr>
        <p:txBody>
          <a:bodyPr/>
          <a:lstStyle/>
          <a:p>
            <a:r>
              <a:rPr lang="en-US" altLang="x-none" sz="2800">
                <a:solidFill>
                  <a:schemeClr val="bg1"/>
                </a:solidFill>
              </a:rPr>
              <a:t>Case Study 2:</a:t>
            </a:r>
            <a:br>
              <a:rPr lang="en-US" altLang="x-none" sz="2800">
                <a:solidFill>
                  <a:schemeClr val="bg1"/>
                </a:solidFill>
              </a:rPr>
            </a:br>
            <a:r>
              <a:rPr lang="en-US" altLang="x-none" sz="2800">
                <a:solidFill>
                  <a:schemeClr val="bg1"/>
                </a:solidFill>
              </a:rPr>
              <a:t>The Systems Health Information Portal (SHIP)</a:t>
            </a:r>
            <a:endParaRPr lang="en-US" altLang="x-none" sz="2800"/>
          </a:p>
        </p:txBody>
      </p:sp>
    </p:spTree>
    <p:extLst>
      <p:ext uri="{BB962C8B-B14F-4D97-AF65-F5344CB8AC3E}">
        <p14:creationId xmlns:p14="http://schemas.microsoft.com/office/powerpoint/2010/main" val="6948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02A1-3207-2B49-B72A-FC975C00AB1B}" type="slidenum">
              <a:rPr lang="en-US" altLang="x-none"/>
              <a:pPr/>
              <a:t>25</a:t>
            </a:fld>
            <a:endParaRPr lang="en-US" altLang="x-none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686800" cy="609600"/>
          </a:xfrm>
        </p:spPr>
        <p:txBody>
          <a:bodyPr/>
          <a:lstStyle/>
          <a:p>
            <a:r>
              <a:rPr lang="en-US" altLang="x-none" sz="2400"/>
              <a:t>Case Study 2: The Systems Health Information Portal</a:t>
            </a:r>
          </a:p>
        </p:txBody>
      </p:sp>
      <p:grpSp>
        <p:nvGrpSpPr>
          <p:cNvPr id="735235" name="Group 3"/>
          <p:cNvGrpSpPr>
            <a:grpSpLocks/>
          </p:cNvGrpSpPr>
          <p:nvPr/>
        </p:nvGrpSpPr>
        <p:grpSpPr bwMode="auto">
          <a:xfrm>
            <a:off x="5949950" y="4648200"/>
            <a:ext cx="2051050" cy="990600"/>
            <a:chOff x="3936" y="3600"/>
            <a:chExt cx="1292" cy="624"/>
          </a:xfrm>
        </p:grpSpPr>
        <p:pic>
          <p:nvPicPr>
            <p:cNvPr id="735236" name="Picture 4" descr="santa cruz seal -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3600"/>
              <a:ext cx="62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5237" name="Picture 5" descr="NAS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3648"/>
              <a:ext cx="672" cy="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523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4419600" cy="1371600"/>
          </a:xfrm>
        </p:spPr>
        <p:txBody>
          <a:bodyPr/>
          <a:lstStyle/>
          <a:p>
            <a:pPr marL="7938" indent="-7938">
              <a:buSzTx/>
              <a:buFont typeface="Wingdings" charset="2"/>
              <a:buNone/>
            </a:pPr>
            <a:r>
              <a:rPr lang="en-US" altLang="x-none" sz="1800"/>
              <a:t>The </a:t>
            </a:r>
            <a:r>
              <a:rPr lang="en-US" altLang="x-none" sz="1800" b="1">
                <a:solidFill>
                  <a:schemeClr val="folHlink"/>
                </a:solidFill>
              </a:rPr>
              <a:t>Systems Health Information Portal (SHIP)</a:t>
            </a:r>
            <a:r>
              <a:rPr lang="en-US" altLang="x-none" sz="1800"/>
              <a:t> constantly monitors and analyzes sensor data gathered from a </a:t>
            </a:r>
            <a:r>
              <a:rPr lang="en-US" altLang="x-none" sz="1800">
                <a:solidFill>
                  <a:srgbClr val="0000FF"/>
                </a:solidFill>
              </a:rPr>
              <a:t>manned NASA space vehicle</a:t>
            </a:r>
            <a:r>
              <a:rPr lang="en-US" altLang="x-none" sz="1800"/>
              <a:t>.</a:t>
            </a:r>
          </a:p>
        </p:txBody>
      </p:sp>
      <p:sp>
        <p:nvSpPr>
          <p:cNvPr id="735239" name="Rectangle 7"/>
          <p:cNvSpPr>
            <a:spLocks noChangeArrowheads="1"/>
          </p:cNvSpPr>
          <p:nvPr/>
        </p:nvSpPr>
        <p:spPr bwMode="auto">
          <a:xfrm>
            <a:off x="457200" y="4572000"/>
            <a:ext cx="4953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377950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1827213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297113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7543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2115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6687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1259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800" b="0"/>
              <a:t>My role: </a:t>
            </a:r>
            <a:r>
              <a:rPr lang="en-US" altLang="x-none" sz="1800" b="0">
                <a:solidFill>
                  <a:srgbClr val="0000FF"/>
                </a:solidFill>
              </a:rPr>
              <a:t>Project Scientist</a:t>
            </a:r>
            <a:r>
              <a:rPr lang="en-US" altLang="x-none" sz="1800" b="0"/>
              <a:t/>
            </a:r>
            <a:br>
              <a:rPr lang="en-US" altLang="x-none" sz="1800" b="0"/>
            </a:br>
            <a:r>
              <a:rPr lang="en-US" altLang="x-none" sz="1800" b="0"/>
              <a:t>University of California at Santa Cruz</a:t>
            </a:r>
          </a:p>
          <a:p>
            <a:pPr lvl="1" eaLnBrk="1" hangingPunct="1"/>
            <a:r>
              <a:rPr lang="en-US" altLang="x-none" sz="1600" b="0"/>
              <a:t>Architect, lead developer, and systems integrator, 2004-2005</a:t>
            </a:r>
          </a:p>
        </p:txBody>
      </p:sp>
      <p:sp>
        <p:nvSpPr>
          <p:cNvPr id="735240" name="Rectangle 8"/>
          <p:cNvSpPr>
            <a:spLocks noChangeArrowheads="1"/>
          </p:cNvSpPr>
          <p:nvPr/>
        </p:nvSpPr>
        <p:spPr bwMode="auto">
          <a:xfrm>
            <a:off x="457200" y="2743200"/>
            <a:ext cx="4343400" cy="1676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7938" indent="-7938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1020763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603375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2155825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738438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31956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6528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41100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5672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Tx/>
              <a:buFont typeface="Wingdings" charset="2"/>
              <a:buNone/>
            </a:pPr>
            <a:r>
              <a:rPr lang="en-US" altLang="x-none" sz="1800" b="0"/>
              <a:t>If there is a </a:t>
            </a:r>
            <a:r>
              <a:rPr lang="en-US" altLang="x-none" sz="1800" b="0">
                <a:solidFill>
                  <a:srgbClr val="0000FF"/>
                </a:solidFill>
              </a:rPr>
              <a:t>fault</a:t>
            </a:r>
            <a:r>
              <a:rPr lang="en-US" altLang="x-none" sz="1800" b="0"/>
              <a:t> with the vehicle, SHIP quickly </a:t>
            </a:r>
            <a:r>
              <a:rPr lang="en-US" altLang="x-none" sz="1800" b="0">
                <a:solidFill>
                  <a:srgbClr val="0000FF"/>
                </a:solidFill>
              </a:rPr>
              <a:t>analyzes</a:t>
            </a:r>
            <a:r>
              <a:rPr lang="en-US" altLang="x-none" sz="1800" b="0"/>
              <a:t> the situation and recommends </a:t>
            </a:r>
            <a:r>
              <a:rPr lang="en-US" altLang="x-none" sz="1800" b="0">
                <a:solidFill>
                  <a:srgbClr val="0000FF"/>
                </a:solidFill>
              </a:rPr>
              <a:t>corrective actions</a:t>
            </a:r>
            <a:r>
              <a:rPr lang="en-US" altLang="x-none" sz="1800" b="0"/>
              <a:t> for the astronauts on board, even if contact with ground control is lost.</a:t>
            </a:r>
          </a:p>
        </p:txBody>
      </p:sp>
      <p:pic>
        <p:nvPicPr>
          <p:cNvPr id="7352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3962400" cy="26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5105400" y="4016375"/>
            <a:ext cx="3690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Life on board the International Space Station</a:t>
            </a:r>
          </a:p>
        </p:txBody>
      </p:sp>
    </p:spTree>
    <p:extLst>
      <p:ext uri="{BB962C8B-B14F-4D97-AF65-F5344CB8AC3E}">
        <p14:creationId xmlns:p14="http://schemas.microsoft.com/office/powerpoint/2010/main" val="27473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8" grpId="0" build="p"/>
      <p:bldP spid="735239" grpId="0"/>
      <p:bldP spid="7352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E170-FC43-3246-A888-51CE7A97E86E}" type="slidenum">
              <a:rPr lang="en-US" altLang="x-none"/>
              <a:pPr/>
              <a:t>26</a:t>
            </a:fld>
            <a:endParaRPr lang="en-US" altLang="x-none"/>
          </a:p>
        </p:txBody>
      </p:sp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Requirements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153400" cy="48355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1800">
                <a:solidFill>
                  <a:schemeClr val="folHlink"/>
                </a:solidFill>
              </a:rPr>
              <a:t>Access to disparate data sources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Databases, files, live instrument streams, web services, web pages, programs</a:t>
            </a:r>
          </a:p>
          <a:p>
            <a:pPr lvl="1">
              <a:lnSpc>
                <a:spcPct val="80000"/>
              </a:lnSpc>
            </a:pPr>
            <a:endParaRPr lang="en-US" altLang="x-none" sz="1400"/>
          </a:p>
          <a:p>
            <a:pPr>
              <a:lnSpc>
                <a:spcPct val="80000"/>
              </a:lnSpc>
            </a:pPr>
            <a:r>
              <a:rPr lang="en-US" altLang="x-none" sz="1800">
                <a:solidFill>
                  <a:schemeClr val="folHlink"/>
                </a:solidFill>
              </a:rPr>
              <a:t>Multiple data formats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Relational tables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XML, text, and</a:t>
            </a:r>
            <a:br>
              <a:rPr lang="en-US" altLang="x-none" sz="1400"/>
            </a:br>
            <a:r>
              <a:rPr lang="en-US" altLang="x-none" sz="1400"/>
              <a:t>binary files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Proprietary and</a:t>
            </a:r>
            <a:br>
              <a:rPr lang="en-US" altLang="x-none" sz="1400"/>
            </a:br>
            <a:r>
              <a:rPr lang="en-US" altLang="x-none" sz="1400"/>
              <a:t>legacy data formats</a:t>
            </a:r>
          </a:p>
          <a:p>
            <a:pPr lvl="1">
              <a:lnSpc>
                <a:spcPct val="80000"/>
              </a:lnSpc>
            </a:pPr>
            <a:endParaRPr lang="en-US" altLang="x-none" sz="1400"/>
          </a:p>
          <a:p>
            <a:pPr>
              <a:lnSpc>
                <a:spcPct val="80000"/>
              </a:lnSpc>
            </a:pPr>
            <a:r>
              <a:rPr lang="en-US" altLang="x-none" sz="1800">
                <a:solidFill>
                  <a:schemeClr val="folHlink"/>
                </a:solidFill>
              </a:rPr>
              <a:t>Generate and </a:t>
            </a:r>
            <a:br>
              <a:rPr lang="en-US" altLang="x-none" sz="1800">
                <a:solidFill>
                  <a:schemeClr val="folHlink"/>
                </a:solidFill>
              </a:rPr>
            </a:br>
            <a:r>
              <a:rPr lang="en-US" altLang="x-none" sz="1800">
                <a:solidFill>
                  <a:schemeClr val="folHlink"/>
                </a:solidFill>
              </a:rPr>
              <a:t>manage reports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Fault analyses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Prognostications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Procedure manuals</a:t>
            </a:r>
          </a:p>
          <a:p>
            <a:pPr lvl="1">
              <a:lnSpc>
                <a:spcPct val="80000"/>
              </a:lnSpc>
            </a:pPr>
            <a:endParaRPr lang="en-US" altLang="x-none" sz="1400"/>
          </a:p>
          <a:p>
            <a:pPr>
              <a:lnSpc>
                <a:spcPct val="80000"/>
              </a:lnSpc>
            </a:pPr>
            <a:r>
              <a:rPr lang="en-US" altLang="x-none" sz="1600">
                <a:solidFill>
                  <a:schemeClr val="folHlink"/>
                </a:solidFill>
              </a:rPr>
              <a:t>Test bed</a:t>
            </a:r>
          </a:p>
          <a:p>
            <a:pPr lvl="1">
              <a:lnSpc>
                <a:spcPct val="80000"/>
              </a:lnSpc>
            </a:pPr>
            <a:r>
              <a:rPr lang="en-US" altLang="x-none" sz="1400"/>
              <a:t>International Space</a:t>
            </a:r>
            <a:br>
              <a:rPr lang="en-US" altLang="x-none" sz="1400"/>
            </a:br>
            <a:r>
              <a:rPr lang="en-US" altLang="x-none" sz="1400"/>
              <a:t>Station (ISS)</a:t>
            </a:r>
          </a:p>
        </p:txBody>
      </p:sp>
      <p:pic>
        <p:nvPicPr>
          <p:cNvPr id="736260" name="Picture 4" descr="133830main_leave_earth_hi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2095500"/>
            <a:ext cx="54864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36261" name="Text Box 5"/>
          <p:cNvSpPr txBox="1">
            <a:spLocks noChangeArrowheads="1"/>
          </p:cNvSpPr>
          <p:nvPr/>
        </p:nvSpPr>
        <p:spPr bwMode="auto">
          <a:xfrm>
            <a:off x="4056063" y="5181600"/>
            <a:ext cx="435133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1400" b="0">
                <a:latin typeface="Arial" charset="0"/>
              </a:rPr>
              <a:t>Rendezvous in low Earth orbit (LEO) of a </a:t>
            </a:r>
          </a:p>
          <a:p>
            <a:pPr algn="ctr"/>
            <a:r>
              <a:rPr lang="en-US" altLang="x-none" sz="1400" b="0">
                <a:latin typeface="Arial" charset="0"/>
              </a:rPr>
              <a:t>manned space capsule with the main rocket engines </a:t>
            </a:r>
          </a:p>
          <a:p>
            <a:pPr algn="ctr"/>
            <a:r>
              <a:rPr lang="en-US" altLang="x-none" sz="1400" b="0">
                <a:latin typeface="Arial" charset="0"/>
              </a:rPr>
              <a:t>in preparation for a trip to the Moon or to Mars.</a:t>
            </a:r>
          </a:p>
        </p:txBody>
      </p:sp>
    </p:spTree>
    <p:extLst>
      <p:ext uri="{BB962C8B-B14F-4D97-AF65-F5344CB8AC3E}">
        <p14:creationId xmlns:p14="http://schemas.microsoft.com/office/powerpoint/2010/main" val="3624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6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6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6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62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62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5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F4E0-3769-0A40-BBCD-05ADD4C1338D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pic>
        <p:nvPicPr>
          <p:cNvPr id="737283" name="Picture 3" descr="Vision-1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58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2D3-43D7-8344-819C-BB6AFB603C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pic>
        <p:nvPicPr>
          <p:cNvPr id="738307" name="Picture 3" descr="Vision-10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5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1417-0BEA-A842-A9EB-195046823C02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pic>
        <p:nvPicPr>
          <p:cNvPr id="739331" name="Picture 3" descr="Vision-9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7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what your </a:t>
            </a:r>
            <a:r>
              <a:rPr lang="en-US" u="sng" dirty="0" smtClean="0"/>
              <a:t>customer</a:t>
            </a:r>
            <a:r>
              <a:rPr lang="en-US" dirty="0" smtClean="0"/>
              <a:t> wants.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Functional and nonfunctional requirements.</a:t>
            </a:r>
          </a:p>
          <a:p>
            <a:pPr lvl="1"/>
            <a:r>
              <a:rPr lang="en-US" dirty="0" smtClean="0"/>
              <a:t>UML diagrams: Use case, sequence, class.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Analysis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Where do classes come from?</a:t>
            </a:r>
          </a:p>
          <a:p>
            <a:pPr lvl="1"/>
            <a:r>
              <a:rPr lang="en-US" dirty="0" smtClean="0"/>
              <a:t>Textual analysis</a:t>
            </a:r>
          </a:p>
          <a:p>
            <a:pPr lvl="1"/>
            <a:r>
              <a:rPr lang="en-US" dirty="0" smtClean="0"/>
              <a:t>CRC cards (Class Responsibility Collaboration)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5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7B77A-7C6C-994D-AB22-EF7370CB7861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pic>
        <p:nvPicPr>
          <p:cNvPr id="740355" name="Picture 3" descr="Vision-8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0356" name="Group 4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0357" name="Text Box 5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0358" name="Group 6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0359" name="AutoShape 7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0360" name="Text Box 8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0361" name="Line 9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0362" name="Line 10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2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5739-361F-394B-93A3-560E2BDDB183}" type="slidenum">
              <a:rPr lang="en-US" altLang="x-none"/>
              <a:pPr/>
              <a:t>31</a:t>
            </a:fld>
            <a:endParaRPr lang="en-US" altLang="x-none"/>
          </a:p>
        </p:txBody>
      </p:sp>
      <p:pic>
        <p:nvPicPr>
          <p:cNvPr id="741378" name="Picture 2" descr="Vision-7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1379" name="Group 3"/>
          <p:cNvGrpSpPr>
            <a:grpSpLocks/>
          </p:cNvGrpSpPr>
          <p:nvPr/>
        </p:nvGrpSpPr>
        <p:grpSpPr bwMode="auto">
          <a:xfrm>
            <a:off x="6496050" y="2430463"/>
            <a:ext cx="2038350" cy="1257300"/>
            <a:chOff x="4092" y="1531"/>
            <a:chExt cx="1284" cy="792"/>
          </a:xfrm>
        </p:grpSpPr>
        <p:sp>
          <p:nvSpPr>
            <p:cNvPr id="741380" name="AutoShape 4"/>
            <p:cNvSpPr>
              <a:spLocks noChangeArrowheads="1"/>
            </p:cNvSpPr>
            <p:nvPr/>
          </p:nvSpPr>
          <p:spPr bwMode="auto">
            <a:xfrm>
              <a:off x="4092" y="1531"/>
              <a:ext cx="1284" cy="792"/>
            </a:xfrm>
            <a:prstGeom prst="roundRect">
              <a:avLst>
                <a:gd name="adj" fmla="val 16667"/>
              </a:avLst>
            </a:prstGeom>
            <a:solidFill>
              <a:srgbClr val="FFF8D9"/>
            </a:solidFill>
            <a:ln w="9525">
              <a:solidFill>
                <a:srgbClr val="CC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 b="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741381" name="Text Box 5"/>
            <p:cNvSpPr txBox="1">
              <a:spLocks noChangeArrowheads="1"/>
            </p:cNvSpPr>
            <p:nvPr/>
          </p:nvSpPr>
          <p:spPr bwMode="auto">
            <a:xfrm>
              <a:off x="4704" y="182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Case-Based</a:t>
              </a:r>
            </a:p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Reasoning</a:t>
              </a:r>
            </a:p>
          </p:txBody>
        </p:sp>
      </p:grpSp>
      <p:sp>
        <p:nvSpPr>
          <p:cNvPr id="7413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grpSp>
        <p:nvGrpSpPr>
          <p:cNvPr id="741383" name="Group 7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1384" name="Text Box 8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1385" name="Group 9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1386" name="AutoShape 10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1387" name="Text Box 11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1388" name="Line 12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1389" name="Line 13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2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226F-3B5E-B347-AC20-DA797693E35B}" type="slidenum">
              <a:rPr lang="en-US" altLang="x-none"/>
              <a:pPr/>
              <a:t>32</a:t>
            </a:fld>
            <a:endParaRPr lang="en-US" altLang="x-none"/>
          </a:p>
        </p:txBody>
      </p:sp>
      <p:pic>
        <p:nvPicPr>
          <p:cNvPr id="742402" name="Picture 2" descr="Vision-4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2403" name="Group 3"/>
          <p:cNvGrpSpPr>
            <a:grpSpLocks/>
          </p:cNvGrpSpPr>
          <p:nvPr/>
        </p:nvGrpSpPr>
        <p:grpSpPr bwMode="auto">
          <a:xfrm>
            <a:off x="6496050" y="2430463"/>
            <a:ext cx="2038350" cy="1257300"/>
            <a:chOff x="4092" y="1531"/>
            <a:chExt cx="1284" cy="792"/>
          </a:xfrm>
        </p:grpSpPr>
        <p:sp>
          <p:nvSpPr>
            <p:cNvPr id="742404" name="AutoShape 4"/>
            <p:cNvSpPr>
              <a:spLocks noChangeArrowheads="1"/>
            </p:cNvSpPr>
            <p:nvPr/>
          </p:nvSpPr>
          <p:spPr bwMode="auto">
            <a:xfrm>
              <a:off x="4092" y="1531"/>
              <a:ext cx="1284" cy="792"/>
            </a:xfrm>
            <a:prstGeom prst="roundRect">
              <a:avLst>
                <a:gd name="adj" fmla="val 16667"/>
              </a:avLst>
            </a:prstGeom>
            <a:solidFill>
              <a:srgbClr val="FFF8D9"/>
            </a:solidFill>
            <a:ln w="9525">
              <a:solidFill>
                <a:srgbClr val="CC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 b="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742405" name="Text Box 5"/>
            <p:cNvSpPr txBox="1">
              <a:spLocks noChangeArrowheads="1"/>
            </p:cNvSpPr>
            <p:nvPr/>
          </p:nvSpPr>
          <p:spPr bwMode="auto">
            <a:xfrm>
              <a:off x="4704" y="182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Case-Based</a:t>
              </a:r>
            </a:p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Reasoning</a:t>
              </a:r>
            </a:p>
          </p:txBody>
        </p:sp>
      </p:grpSp>
      <p:sp>
        <p:nvSpPr>
          <p:cNvPr id="74240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grpSp>
        <p:nvGrpSpPr>
          <p:cNvPr id="742407" name="Group 7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2408" name="Text Box 8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2409" name="Group 9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2410" name="AutoShape 10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11" name="Text Box 11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2412" name="Line 12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2413" name="Line 13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091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2492-A532-0A46-A54C-699493DB4B73}" type="slidenum">
              <a:rPr lang="en-US" altLang="x-none"/>
              <a:pPr/>
              <a:t>33</a:t>
            </a:fld>
            <a:endParaRPr lang="en-US" altLang="x-none"/>
          </a:p>
        </p:txBody>
      </p:sp>
      <p:pic>
        <p:nvPicPr>
          <p:cNvPr id="743426" name="Picture 2" descr="Vision-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3427" name="Group 3"/>
          <p:cNvGrpSpPr>
            <a:grpSpLocks/>
          </p:cNvGrpSpPr>
          <p:nvPr/>
        </p:nvGrpSpPr>
        <p:grpSpPr bwMode="auto">
          <a:xfrm>
            <a:off x="6496050" y="2430463"/>
            <a:ext cx="2038350" cy="1257300"/>
            <a:chOff x="4092" y="1531"/>
            <a:chExt cx="1284" cy="792"/>
          </a:xfrm>
        </p:grpSpPr>
        <p:sp>
          <p:nvSpPr>
            <p:cNvPr id="743428" name="AutoShape 4"/>
            <p:cNvSpPr>
              <a:spLocks noChangeArrowheads="1"/>
            </p:cNvSpPr>
            <p:nvPr/>
          </p:nvSpPr>
          <p:spPr bwMode="auto">
            <a:xfrm>
              <a:off x="4092" y="1531"/>
              <a:ext cx="1284" cy="792"/>
            </a:xfrm>
            <a:prstGeom prst="roundRect">
              <a:avLst>
                <a:gd name="adj" fmla="val 16667"/>
              </a:avLst>
            </a:prstGeom>
            <a:solidFill>
              <a:srgbClr val="FFF8D9"/>
            </a:solidFill>
            <a:ln w="9525">
              <a:solidFill>
                <a:srgbClr val="CC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 b="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743429" name="Text Box 5"/>
            <p:cNvSpPr txBox="1">
              <a:spLocks noChangeArrowheads="1"/>
            </p:cNvSpPr>
            <p:nvPr/>
          </p:nvSpPr>
          <p:spPr bwMode="auto">
            <a:xfrm>
              <a:off x="4704" y="182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Case-Based</a:t>
              </a:r>
            </a:p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Reasoning</a:t>
              </a:r>
            </a:p>
          </p:txBody>
        </p:sp>
      </p:grpSp>
      <p:sp>
        <p:nvSpPr>
          <p:cNvPr id="7434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grpSp>
        <p:nvGrpSpPr>
          <p:cNvPr id="743431" name="Group 7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3432" name="Text Box 8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3433" name="Group 9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3434" name="AutoShape 10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35" name="Text Box 11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3436" name="Line 12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3437" name="Line 13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05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DE52A-F622-864B-B65D-63D6DDE7C418}" type="slidenum">
              <a:rPr lang="en-US" altLang="x-none"/>
              <a:pPr/>
              <a:t>34</a:t>
            </a:fld>
            <a:endParaRPr lang="en-US" altLang="x-none"/>
          </a:p>
        </p:txBody>
      </p:sp>
      <p:pic>
        <p:nvPicPr>
          <p:cNvPr id="744450" name="Picture 2" descr="Vision-1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4451" name="Group 3"/>
          <p:cNvGrpSpPr>
            <a:grpSpLocks/>
          </p:cNvGrpSpPr>
          <p:nvPr/>
        </p:nvGrpSpPr>
        <p:grpSpPr bwMode="auto">
          <a:xfrm>
            <a:off x="6496050" y="2430463"/>
            <a:ext cx="2038350" cy="1257300"/>
            <a:chOff x="4092" y="1531"/>
            <a:chExt cx="1284" cy="792"/>
          </a:xfrm>
        </p:grpSpPr>
        <p:sp>
          <p:nvSpPr>
            <p:cNvPr id="744452" name="AutoShape 4"/>
            <p:cNvSpPr>
              <a:spLocks noChangeArrowheads="1"/>
            </p:cNvSpPr>
            <p:nvPr/>
          </p:nvSpPr>
          <p:spPr bwMode="auto">
            <a:xfrm>
              <a:off x="4092" y="1531"/>
              <a:ext cx="1284" cy="792"/>
            </a:xfrm>
            <a:prstGeom prst="roundRect">
              <a:avLst>
                <a:gd name="adj" fmla="val 16667"/>
              </a:avLst>
            </a:prstGeom>
            <a:solidFill>
              <a:srgbClr val="FFF8D9"/>
            </a:solidFill>
            <a:ln w="9525">
              <a:solidFill>
                <a:srgbClr val="CC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 b="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744453" name="Text Box 5"/>
            <p:cNvSpPr txBox="1">
              <a:spLocks noChangeArrowheads="1"/>
            </p:cNvSpPr>
            <p:nvPr/>
          </p:nvSpPr>
          <p:spPr bwMode="auto">
            <a:xfrm>
              <a:off x="4704" y="182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Case-Based</a:t>
              </a:r>
            </a:p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Reasoning</a:t>
              </a:r>
            </a:p>
          </p:txBody>
        </p:sp>
      </p:grpSp>
      <p:sp>
        <p:nvSpPr>
          <p:cNvPr id="7444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grpSp>
        <p:nvGrpSpPr>
          <p:cNvPr id="744455" name="Group 7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4456" name="Text Box 8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4457" name="Group 9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4458" name="AutoShape 10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459" name="Text Box 11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4460" name="Line 12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4461" name="Line 13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3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572D-790F-D343-A1C9-CCA7AAD0E485}" type="slidenum">
              <a:rPr lang="en-US" altLang="x-none"/>
              <a:pPr/>
              <a:t>35</a:t>
            </a:fld>
            <a:endParaRPr lang="en-US" altLang="x-none"/>
          </a:p>
        </p:txBody>
      </p:sp>
      <p:pic>
        <p:nvPicPr>
          <p:cNvPr id="745474" name="Picture 2" descr="Vision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295400"/>
            <a:ext cx="5802313" cy="4835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45475" name="Group 3"/>
          <p:cNvGrpSpPr>
            <a:grpSpLocks/>
          </p:cNvGrpSpPr>
          <p:nvPr/>
        </p:nvGrpSpPr>
        <p:grpSpPr bwMode="auto">
          <a:xfrm>
            <a:off x="6496050" y="2430463"/>
            <a:ext cx="2038350" cy="1257300"/>
            <a:chOff x="4092" y="1531"/>
            <a:chExt cx="1284" cy="792"/>
          </a:xfrm>
        </p:grpSpPr>
        <p:sp>
          <p:nvSpPr>
            <p:cNvPr id="745476" name="AutoShape 4"/>
            <p:cNvSpPr>
              <a:spLocks noChangeArrowheads="1"/>
            </p:cNvSpPr>
            <p:nvPr/>
          </p:nvSpPr>
          <p:spPr bwMode="auto">
            <a:xfrm>
              <a:off x="4092" y="1531"/>
              <a:ext cx="1284" cy="792"/>
            </a:xfrm>
            <a:prstGeom prst="roundRect">
              <a:avLst>
                <a:gd name="adj" fmla="val 16667"/>
              </a:avLst>
            </a:prstGeom>
            <a:solidFill>
              <a:srgbClr val="FFF8D9"/>
            </a:solidFill>
            <a:ln w="9525">
              <a:solidFill>
                <a:srgbClr val="CC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x-none" altLang="x-none" sz="2400" b="0">
                <a:solidFill>
                  <a:srgbClr val="CC6600"/>
                </a:solidFill>
                <a:latin typeface="Arial" charset="0"/>
              </a:endParaRPr>
            </a:p>
          </p:txBody>
        </p:sp>
        <p:sp>
          <p:nvSpPr>
            <p:cNvPr id="745477" name="Text Box 5"/>
            <p:cNvSpPr txBox="1">
              <a:spLocks noChangeArrowheads="1"/>
            </p:cNvSpPr>
            <p:nvPr/>
          </p:nvSpPr>
          <p:spPr bwMode="auto">
            <a:xfrm>
              <a:off x="4704" y="182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Case-Based</a:t>
              </a:r>
            </a:p>
            <a:p>
              <a:r>
                <a:rPr lang="en-US" altLang="x-none" sz="1200" b="0">
                  <a:solidFill>
                    <a:srgbClr val="CC6600"/>
                  </a:solidFill>
                  <a:latin typeface="Arial" charset="0"/>
                </a:rPr>
                <a:t>Reasoning</a:t>
              </a:r>
            </a:p>
          </p:txBody>
        </p:sp>
      </p:grp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Architecture</a:t>
            </a:r>
            <a:endParaRPr lang="en-US" altLang="x-none" sz="2800" i="1"/>
          </a:p>
        </p:txBody>
      </p:sp>
      <p:sp>
        <p:nvSpPr>
          <p:cNvPr id="745479" name="Text Box 7"/>
          <p:cNvSpPr txBox="1">
            <a:spLocks noChangeArrowheads="1"/>
          </p:cNvSpPr>
          <p:nvPr/>
        </p:nvSpPr>
        <p:spPr bwMode="auto">
          <a:xfrm>
            <a:off x="381000" y="45720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b="0">
                <a:solidFill>
                  <a:srgbClr val="0000FF"/>
                </a:solidFill>
                <a:latin typeface="Arial" charset="0"/>
              </a:rPr>
              <a:t>Raw data</a:t>
            </a:r>
          </a:p>
        </p:txBody>
      </p:sp>
      <p:sp>
        <p:nvSpPr>
          <p:cNvPr id="745480" name="Text Box 8"/>
          <p:cNvSpPr txBox="1">
            <a:spLocks noChangeArrowheads="1"/>
          </p:cNvSpPr>
          <p:nvPr/>
        </p:nvSpPr>
        <p:spPr bwMode="auto">
          <a:xfrm>
            <a:off x="609600" y="4876800"/>
            <a:ext cx="304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b="0">
                <a:solidFill>
                  <a:srgbClr val="0000FF"/>
                </a:solidFill>
                <a:latin typeface="Arial" charset="0"/>
                <a:sym typeface="Wingdings" charset="2"/>
              </a:rPr>
              <a:t> </a:t>
            </a:r>
            <a:r>
              <a:rPr lang="en-US" altLang="x-none" sz="2000" b="0">
                <a:solidFill>
                  <a:srgbClr val="0000FF"/>
                </a:solidFill>
                <a:latin typeface="Arial" charset="0"/>
              </a:rPr>
              <a:t>Integrated information</a:t>
            </a:r>
          </a:p>
        </p:txBody>
      </p:sp>
      <p:sp>
        <p:nvSpPr>
          <p:cNvPr id="745481" name="Text Box 9"/>
          <p:cNvSpPr txBox="1">
            <a:spLocks noChangeArrowheads="1"/>
          </p:cNvSpPr>
          <p:nvPr/>
        </p:nvSpPr>
        <p:spPr bwMode="auto">
          <a:xfrm>
            <a:off x="1676400" y="5470525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b="0">
                <a:solidFill>
                  <a:srgbClr val="0000FF"/>
                </a:solidFill>
                <a:latin typeface="Arial" charset="0"/>
                <a:sym typeface="Wingdings" charset="2"/>
              </a:rPr>
              <a:t> </a:t>
            </a:r>
            <a:r>
              <a:rPr lang="en-US" altLang="x-none" sz="2000" b="0">
                <a:solidFill>
                  <a:srgbClr val="0000FF"/>
                </a:solidFill>
                <a:latin typeface="Arial" charset="0"/>
              </a:rPr>
              <a:t>Knowledge</a:t>
            </a:r>
          </a:p>
        </p:txBody>
      </p:sp>
      <p:sp>
        <p:nvSpPr>
          <p:cNvPr id="745482" name="Text Box 10"/>
          <p:cNvSpPr txBox="1">
            <a:spLocks noChangeArrowheads="1"/>
          </p:cNvSpPr>
          <p:nvPr/>
        </p:nvSpPr>
        <p:spPr bwMode="auto">
          <a:xfrm>
            <a:off x="1143000" y="5181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b="0">
                <a:solidFill>
                  <a:srgbClr val="0000FF"/>
                </a:solidFill>
                <a:latin typeface="Arial" charset="0"/>
                <a:sym typeface="Wingdings" charset="2"/>
              </a:rPr>
              <a:t> </a:t>
            </a:r>
            <a:r>
              <a:rPr lang="en-US" altLang="x-none" sz="2000" b="0">
                <a:solidFill>
                  <a:srgbClr val="0000FF"/>
                </a:solidFill>
                <a:latin typeface="Arial" charset="0"/>
              </a:rPr>
              <a:t>Analysis</a:t>
            </a:r>
          </a:p>
        </p:txBody>
      </p:sp>
      <p:grpSp>
        <p:nvGrpSpPr>
          <p:cNvPr id="745483" name="Group 11"/>
          <p:cNvGrpSpPr>
            <a:grpSpLocks/>
          </p:cNvGrpSpPr>
          <p:nvPr/>
        </p:nvGrpSpPr>
        <p:grpSpPr bwMode="auto">
          <a:xfrm>
            <a:off x="6080125" y="2506663"/>
            <a:ext cx="1316038" cy="1143000"/>
            <a:chOff x="3840" y="1584"/>
            <a:chExt cx="829" cy="720"/>
          </a:xfrm>
        </p:grpSpPr>
        <p:sp>
          <p:nvSpPr>
            <p:cNvPr id="745484" name="Text Box 12"/>
            <p:cNvSpPr txBox="1">
              <a:spLocks noChangeArrowheads="1"/>
            </p:cNvSpPr>
            <p:nvPr/>
          </p:nvSpPr>
          <p:spPr bwMode="auto">
            <a:xfrm>
              <a:off x="4224" y="1584"/>
              <a:ext cx="445" cy="2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x-none" sz="1000" b="0">
                  <a:latin typeface="Arial" charset="0"/>
                </a:rPr>
                <a:t>Matching</a:t>
              </a:r>
            </a:p>
            <a:p>
              <a:pPr algn="ctr"/>
              <a:r>
                <a:rPr lang="en-US" altLang="x-none" sz="1000" b="0">
                  <a:latin typeface="Arial" charset="0"/>
                </a:rPr>
                <a:t>Engine</a:t>
              </a:r>
            </a:p>
          </p:txBody>
        </p:sp>
        <p:grpSp>
          <p:nvGrpSpPr>
            <p:cNvPr id="745485" name="Group 13"/>
            <p:cNvGrpSpPr>
              <a:grpSpLocks/>
            </p:cNvGrpSpPr>
            <p:nvPr/>
          </p:nvGrpSpPr>
          <p:grpSpPr bwMode="auto">
            <a:xfrm>
              <a:off x="4306" y="2006"/>
              <a:ext cx="302" cy="298"/>
              <a:chOff x="4306" y="1920"/>
              <a:chExt cx="302" cy="298"/>
            </a:xfrm>
          </p:grpSpPr>
          <p:sp>
            <p:nvSpPr>
              <p:cNvPr id="745486" name="AutoShape 14"/>
              <p:cNvSpPr>
                <a:spLocks noChangeArrowheads="1"/>
              </p:cNvSpPr>
              <p:nvPr/>
            </p:nvSpPr>
            <p:spPr bwMode="auto">
              <a:xfrm>
                <a:off x="4320" y="1920"/>
                <a:ext cx="288" cy="288"/>
              </a:xfrm>
              <a:prstGeom prst="can">
                <a:avLst>
                  <a:gd name="adj" fmla="val 25000"/>
                </a:avLst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5487" name="Text Box 15"/>
              <p:cNvSpPr txBox="1">
                <a:spLocks noChangeArrowheads="1"/>
              </p:cNvSpPr>
              <p:nvPr/>
            </p:nvSpPr>
            <p:spPr bwMode="auto">
              <a:xfrm>
                <a:off x="4306" y="1968"/>
                <a:ext cx="3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x-none" sz="1000" b="0">
                    <a:latin typeface="Arial" charset="0"/>
                  </a:rPr>
                  <a:t>Case</a:t>
                </a:r>
                <a:br>
                  <a:rPr lang="en-US" altLang="x-none" sz="1000" b="0">
                    <a:latin typeface="Arial" charset="0"/>
                  </a:rPr>
                </a:br>
                <a:r>
                  <a:rPr lang="en-US" altLang="x-none" sz="1000" b="0">
                    <a:latin typeface="Arial" charset="0"/>
                  </a:rPr>
                  <a:t>base</a:t>
                </a:r>
              </a:p>
            </p:txBody>
          </p:sp>
        </p:grpSp>
        <p:sp>
          <p:nvSpPr>
            <p:cNvPr id="745488" name="Line 16"/>
            <p:cNvSpPr>
              <a:spLocks noChangeShapeType="1"/>
            </p:cNvSpPr>
            <p:nvPr/>
          </p:nvSpPr>
          <p:spPr bwMode="auto">
            <a:xfrm>
              <a:off x="3840" y="172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5489" name="Line 17"/>
            <p:cNvSpPr>
              <a:spLocks noChangeShapeType="1"/>
            </p:cNvSpPr>
            <p:nvPr/>
          </p:nvSpPr>
          <p:spPr bwMode="auto">
            <a:xfrm>
              <a:off x="4464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5490" name="Text Box 18"/>
          <p:cNvSpPr txBox="1">
            <a:spLocks noChangeArrowheads="1"/>
          </p:cNvSpPr>
          <p:nvPr/>
        </p:nvSpPr>
        <p:spPr bwMode="auto">
          <a:xfrm>
            <a:off x="2209800" y="5775325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000" b="0">
                <a:solidFill>
                  <a:srgbClr val="0000FF"/>
                </a:solidFill>
                <a:latin typeface="Arial" charset="0"/>
                <a:sym typeface="Wingdings" charset="2"/>
              </a:rPr>
              <a:t> </a:t>
            </a:r>
            <a:r>
              <a:rPr lang="en-US" altLang="x-none" sz="2000" b="0">
                <a:solidFill>
                  <a:srgbClr val="0000FF"/>
                </a:solidFill>
                <a:latin typeface="Arial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9547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5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5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5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79" grpId="0" autoUpdateAnimBg="0"/>
      <p:bldP spid="745480" grpId="0" autoUpdateAnimBg="0"/>
      <p:bldP spid="745481" grpId="0" autoUpdateAnimBg="0"/>
      <p:bldP spid="745482" grpId="0" autoUpdateAnimBg="0"/>
      <p:bldP spid="745490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8D57-FAEA-364D-8731-7FD15A54FF97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SHIP Screen Shot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8400" y="1295400"/>
            <a:ext cx="2362200" cy="3505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endParaRPr lang="en-US" altLang="x-none" sz="1600">
              <a:solidFill>
                <a:srgbClr val="0033CC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x-none" sz="1600">
                <a:solidFill>
                  <a:srgbClr val="0033CC"/>
                </a:solidFill>
              </a:rPr>
              <a:t>ISS</a:t>
            </a:r>
            <a:r>
              <a:rPr lang="en-US" altLang="x-none" sz="1600"/>
              <a:t/>
            </a:r>
            <a:br>
              <a:rPr lang="en-US" altLang="x-none" sz="1600"/>
            </a:br>
            <a:r>
              <a:rPr lang="en-US" altLang="x-none" sz="1600"/>
              <a:t>International Space Station</a:t>
            </a:r>
          </a:p>
          <a:p>
            <a:pPr lvl="1">
              <a:lnSpc>
                <a:spcPct val="80000"/>
              </a:lnSpc>
            </a:pPr>
            <a:endParaRPr lang="en-US" altLang="x-none" sz="1400"/>
          </a:p>
          <a:p>
            <a:pPr>
              <a:lnSpc>
                <a:spcPct val="80000"/>
              </a:lnSpc>
            </a:pPr>
            <a:r>
              <a:rPr lang="en-US" altLang="x-none" sz="1600">
                <a:solidFill>
                  <a:srgbClr val="0033CC"/>
                </a:solidFill>
              </a:rPr>
              <a:t>PUI</a:t>
            </a:r>
            <a:r>
              <a:rPr lang="en-US" altLang="x-none" sz="1600"/>
              <a:t/>
            </a:r>
            <a:br>
              <a:rPr lang="en-US" altLang="x-none" sz="1600"/>
            </a:br>
            <a:r>
              <a:rPr lang="en-US" altLang="x-none" sz="1600"/>
              <a:t>Program Unique Identifier</a:t>
            </a:r>
            <a:br>
              <a:rPr lang="en-US" altLang="x-none" sz="1600"/>
            </a:br>
            <a:r>
              <a:rPr lang="en-US" altLang="x-none" sz="1600"/>
              <a:t>(part number)</a:t>
            </a:r>
          </a:p>
          <a:p>
            <a:pPr lvl="1">
              <a:lnSpc>
                <a:spcPct val="80000"/>
              </a:lnSpc>
            </a:pPr>
            <a:endParaRPr lang="en-US" altLang="x-none" sz="1400"/>
          </a:p>
          <a:p>
            <a:pPr>
              <a:lnSpc>
                <a:spcPct val="80000"/>
              </a:lnSpc>
            </a:pPr>
            <a:r>
              <a:rPr lang="en-US" altLang="x-none" sz="1600">
                <a:solidFill>
                  <a:srgbClr val="0033CC"/>
                </a:solidFill>
              </a:rPr>
              <a:t>PRACA</a:t>
            </a:r>
            <a:r>
              <a:rPr lang="en-US" altLang="x-none" sz="1600"/>
              <a:t/>
            </a:r>
            <a:br>
              <a:rPr lang="en-US" altLang="x-none" sz="1600"/>
            </a:br>
            <a:r>
              <a:rPr lang="en-US" altLang="x-none" sz="1600"/>
              <a:t>Problem Report and Corrective Action</a:t>
            </a:r>
          </a:p>
        </p:txBody>
      </p:sp>
      <p:pic>
        <p:nvPicPr>
          <p:cNvPr id="746500" name="Picture 4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35075"/>
            <a:ext cx="5095875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499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65479-9D17-FD4B-B0B3-974E0BEF19DB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SHIP Summary</a:t>
            </a: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Problem Resolution and Corrective Action</a:t>
            </a:r>
            <a:r>
              <a:rPr lang="en-US" altLang="x-none" sz="2000"/>
              <a:t> (PRACA) system for manned space vehicles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Disparate data sources: live sensor feeds, archived legacy data, XML files, Word documents, web pages, web services, databases, etc.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Case-based reasoning and rules-based diagnoses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Semantics-based knowledge management</a:t>
            </a:r>
          </a:p>
          <a:p>
            <a:pPr lvl="1">
              <a:lnSpc>
                <a:spcPct val="90000"/>
              </a:lnSpc>
            </a:pPr>
            <a:endParaRPr lang="en-US" altLang="x-none" sz="1600"/>
          </a:p>
          <a:p>
            <a:pPr>
              <a:lnSpc>
                <a:spcPct val="9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Service-oriented architecture</a:t>
            </a:r>
            <a:r>
              <a:rPr lang="en-US" altLang="x-none" sz="2000"/>
              <a:t> (SOA)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Web-based and desktop client applications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J2EE technologies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Web services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Enterprise information integration (EII)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Application integration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JavaServer Faces, BEA WebLogic, Composite Software 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Open source software</a:t>
            </a:r>
          </a:p>
        </p:txBody>
      </p:sp>
      <p:pic>
        <p:nvPicPr>
          <p:cNvPr id="747524" name="Picture 4" descr="133830main_leave_earth_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24200"/>
            <a:ext cx="2895600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8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75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75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75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75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2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89F7-D95E-4D40-B2D7-CEDF292682FF}" type="slidenum">
              <a:rPr lang="en-US" altLang="x-none"/>
              <a:pPr/>
              <a:t>38</a:t>
            </a:fld>
            <a:endParaRPr lang="en-US" altLang="x-none"/>
          </a:p>
        </p:txBody>
      </p:sp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343400" y="3124200"/>
            <a:ext cx="4648200" cy="1066800"/>
          </a:xfrm>
          <a:solidFill>
            <a:srgbClr val="DDDDDD"/>
          </a:solidFill>
          <a:ln/>
        </p:spPr>
        <p:txBody>
          <a:bodyPr/>
          <a:lstStyle/>
          <a:p>
            <a:r>
              <a:rPr lang="en-US" altLang="x-none" sz="2800">
                <a:solidFill>
                  <a:srgbClr val="0000FF"/>
                </a:solidFill>
              </a:rPr>
              <a:t>Case Study 3:</a:t>
            </a:r>
            <a:br>
              <a:rPr lang="en-US" altLang="x-none" sz="2800">
                <a:solidFill>
                  <a:srgbClr val="0000FF"/>
                </a:solidFill>
              </a:rPr>
            </a:br>
            <a:r>
              <a:rPr lang="en-US" altLang="x-none" sz="2800">
                <a:solidFill>
                  <a:srgbClr val="0000FF"/>
                </a:solidFill>
              </a:rPr>
              <a:t>Shot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4667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58CF3-CA64-D849-947A-BDB75DCE8392}" type="slidenum">
              <a:rPr lang="en-US" altLang="x-none"/>
              <a:pPr/>
              <a:t>39</a:t>
            </a:fld>
            <a:endParaRPr lang="en-US" altLang="x-none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686800" cy="609600"/>
          </a:xfrm>
        </p:spPr>
        <p:txBody>
          <a:bodyPr/>
          <a:lstStyle/>
          <a:p>
            <a:r>
              <a:rPr lang="en-US" altLang="x-none" sz="2400"/>
              <a:t>Case Study 3: Shot Data Management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4343400" cy="1371600"/>
          </a:xfrm>
        </p:spPr>
        <p:txBody>
          <a:bodyPr/>
          <a:lstStyle/>
          <a:p>
            <a:pPr marL="7938" indent="-7938">
              <a:lnSpc>
                <a:spcPct val="90000"/>
              </a:lnSpc>
              <a:buSzTx/>
              <a:buFont typeface="Wingdings" charset="2"/>
              <a:buNone/>
            </a:pPr>
            <a:r>
              <a:rPr lang="en-US" altLang="x-none" sz="1800"/>
              <a:t>The </a:t>
            </a:r>
            <a:r>
              <a:rPr lang="en-US" altLang="x-none" sz="1800">
                <a:solidFill>
                  <a:srgbClr val="0000FF"/>
                </a:solidFill>
              </a:rPr>
              <a:t>National Ignition Facility (NIF)</a:t>
            </a:r>
            <a:r>
              <a:rPr lang="en-US" altLang="x-none" sz="1800"/>
              <a:t> is a major laser-based fusion energy research project at the </a:t>
            </a:r>
            <a:r>
              <a:rPr lang="en-US" altLang="x-none" sz="1800">
                <a:solidFill>
                  <a:srgbClr val="0000FF"/>
                </a:solidFill>
              </a:rPr>
              <a:t>Lawrence Livermore National Laboratory</a:t>
            </a:r>
            <a:r>
              <a:rPr lang="en-US" altLang="x-none" sz="1800"/>
              <a:t>.</a:t>
            </a:r>
          </a:p>
        </p:txBody>
      </p:sp>
      <p:sp>
        <p:nvSpPr>
          <p:cNvPr id="749572" name="Rectangle 4"/>
          <p:cNvSpPr>
            <a:spLocks noChangeArrowheads="1"/>
          </p:cNvSpPr>
          <p:nvPr/>
        </p:nvSpPr>
        <p:spPr bwMode="auto">
          <a:xfrm>
            <a:off x="457200" y="4876800"/>
            <a:ext cx="5257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377950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1827213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297113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7543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2115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6687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1259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1800" b="0"/>
              <a:t>My role: </a:t>
            </a:r>
            <a:r>
              <a:rPr lang="en-US" altLang="x-none" sz="1800" b="0">
                <a:solidFill>
                  <a:srgbClr val="0000FF"/>
                </a:solidFill>
              </a:rPr>
              <a:t>Enterprise Software Strategist</a:t>
            </a:r>
            <a:r>
              <a:rPr lang="en-US" altLang="x-none" sz="1800" b="0"/>
              <a:t> </a:t>
            </a:r>
          </a:p>
          <a:p>
            <a:pPr lvl="1" eaLnBrk="1" hangingPunct="1"/>
            <a:r>
              <a:rPr lang="en-US" altLang="x-none" sz="1600" b="0"/>
              <a:t>Architect, </a:t>
            </a:r>
            <a:r>
              <a:rPr lang="en-US" altLang="x-none" sz="1600" b="0">
                <a:solidFill>
                  <a:schemeClr val="folHlink"/>
                </a:solidFill>
              </a:rPr>
              <a:t>catalyst</a:t>
            </a:r>
            <a:r>
              <a:rPr lang="en-US" altLang="x-none" sz="1600" b="0"/>
              <a:t>, lead developer,</a:t>
            </a:r>
            <a:br>
              <a:rPr lang="en-US" altLang="x-none" sz="1600" b="0"/>
            </a:br>
            <a:r>
              <a:rPr lang="en-US" altLang="x-none" sz="1600" b="0"/>
              <a:t>and systems integrator, 2006-2007</a:t>
            </a:r>
          </a:p>
          <a:p>
            <a:pPr lvl="1" eaLnBrk="1" hangingPunct="1"/>
            <a:r>
              <a:rPr lang="en-US" altLang="x-none" sz="1600" b="0"/>
              <a:t>High security clearance (Level P)</a:t>
            </a:r>
          </a:p>
        </p:txBody>
      </p:sp>
      <p:sp>
        <p:nvSpPr>
          <p:cNvPr id="749573" name="Rectangle 5"/>
          <p:cNvSpPr>
            <a:spLocks noChangeArrowheads="1"/>
          </p:cNvSpPr>
          <p:nvPr/>
        </p:nvSpPr>
        <p:spPr bwMode="auto">
          <a:xfrm>
            <a:off x="457200" y="2667000"/>
            <a:ext cx="4267200" cy="19812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7938" indent="-7938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1020763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603375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2155825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738438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31956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6528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41100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5672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Tx/>
              <a:buFont typeface="Wingdings" charset="2"/>
              <a:buNone/>
            </a:pPr>
            <a:r>
              <a:rPr lang="en-US" altLang="x-none" sz="1800" b="0"/>
              <a:t>Each simultaneous firing of its </a:t>
            </a:r>
            <a:r>
              <a:rPr lang="en-US" altLang="x-none" sz="1800" b="0">
                <a:solidFill>
                  <a:srgbClr val="0000FF"/>
                </a:solidFill>
              </a:rPr>
              <a:t>192 powerful lasers</a:t>
            </a:r>
            <a:r>
              <a:rPr lang="en-US" altLang="x-none" sz="1800" b="0"/>
              <a:t> at a BB-sized target generates gigabytes of data that </a:t>
            </a:r>
            <a:r>
              <a:rPr lang="en-US" altLang="x-none" sz="1800">
                <a:solidFill>
                  <a:schemeClr val="folHlink"/>
                </a:solidFill>
              </a:rPr>
              <a:t>Shot Data Management</a:t>
            </a:r>
            <a:r>
              <a:rPr lang="en-US" altLang="x-none" sz="1800" b="0"/>
              <a:t> routes in near real time to the project scientists and researchers.</a:t>
            </a:r>
          </a:p>
        </p:txBody>
      </p:sp>
      <p:pic>
        <p:nvPicPr>
          <p:cNvPr id="749574" name="Picture 6" descr="NIF-target-positio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9575" name="Text Box 7"/>
          <p:cNvSpPr txBox="1">
            <a:spLocks noChangeArrowheads="1"/>
          </p:cNvSpPr>
          <p:nvPr/>
        </p:nvSpPr>
        <p:spPr bwMode="auto">
          <a:xfrm>
            <a:off x="6248400" y="4419600"/>
            <a:ext cx="15128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Target positioner</a:t>
            </a:r>
          </a:p>
        </p:txBody>
      </p:sp>
      <p:pic>
        <p:nvPicPr>
          <p:cNvPr id="749576" name="Picture 8" descr="LLNL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913313"/>
            <a:ext cx="2171700" cy="6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595938"/>
            <a:ext cx="269716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8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9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9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9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9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/>
      <p:bldP spid="749572" grpId="0"/>
      <p:bldP spid="7495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</a:t>
            </a:r>
            <a:r>
              <a:rPr lang="en-US" dirty="0" smtClean="0"/>
              <a:t>Review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Object-oriented </a:t>
            </a:r>
            <a:r>
              <a:rPr lang="en-US" u="sng" dirty="0" smtClean="0"/>
              <a:t>design basics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Encapsulation</a:t>
            </a:r>
          </a:p>
          <a:p>
            <a:pPr lvl="1"/>
            <a:r>
              <a:rPr lang="en-US" dirty="0" smtClean="0"/>
              <a:t>Polymorphism</a:t>
            </a:r>
          </a:p>
          <a:p>
            <a:pPr lvl="5"/>
            <a:endParaRPr lang="en-US" dirty="0"/>
          </a:p>
          <a:p>
            <a:r>
              <a:rPr lang="en-US" dirty="0" smtClean="0"/>
              <a:t>Object-oriented </a:t>
            </a:r>
            <a:r>
              <a:rPr lang="en-US" u="sng" dirty="0" smtClean="0"/>
              <a:t>design principles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Encapsulate what varies.</a:t>
            </a:r>
          </a:p>
          <a:p>
            <a:pPr lvl="1"/>
            <a:r>
              <a:rPr lang="en-US" dirty="0" smtClean="0"/>
              <a:t>Favor composition over inheritance.</a:t>
            </a:r>
          </a:p>
          <a:p>
            <a:pPr lvl="1"/>
            <a:r>
              <a:rPr lang="en-US" dirty="0" smtClean="0"/>
              <a:t>Program to interfaces, not implementations.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B39A2-C6C8-6249-8ACA-37531DF505AF}" type="slidenum">
              <a:rPr lang="en-US" altLang="x-none"/>
              <a:pPr/>
              <a:t>40</a:t>
            </a:fld>
            <a:endParaRPr lang="en-US" altLang="x-none"/>
          </a:p>
        </p:txBody>
      </p:sp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Shot Data Management Primary Services</a:t>
            </a:r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4572000" cy="48355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Data provisioning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Integration of disparate and heterogeneous data sources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Secure access and downloads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Metadata-based queries</a:t>
            </a:r>
          </a:p>
          <a:p>
            <a:pPr lvl="2">
              <a:lnSpc>
                <a:spcPct val="80000"/>
              </a:lnSpc>
            </a:pPr>
            <a:endParaRPr lang="en-US" altLang="x-none" sz="1600"/>
          </a:p>
          <a:p>
            <a:pPr>
              <a:lnSpc>
                <a:spcPct val="8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Data management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Version management </a:t>
            </a:r>
            <a:br>
              <a:rPr lang="en-US" altLang="x-none" sz="1800"/>
            </a:br>
            <a:r>
              <a:rPr lang="en-US" altLang="x-none" sz="1800"/>
              <a:t>and revision control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Archive data from NIF’s </a:t>
            </a:r>
            <a:br>
              <a:rPr lang="en-US" altLang="x-none" sz="1800"/>
            </a:br>
            <a:r>
              <a:rPr lang="en-US" altLang="x-none" sz="1800"/>
              <a:t>expected 30-year lifespan</a:t>
            </a:r>
          </a:p>
          <a:p>
            <a:pPr lvl="2">
              <a:lnSpc>
                <a:spcPct val="80000"/>
              </a:lnSpc>
            </a:pPr>
            <a:endParaRPr lang="en-US" altLang="x-none" sz="1600"/>
          </a:p>
          <a:p>
            <a:pPr>
              <a:lnSpc>
                <a:spcPct val="80000"/>
              </a:lnSpc>
            </a:pPr>
            <a:r>
              <a:rPr lang="en-US" altLang="x-none" sz="2000">
                <a:solidFill>
                  <a:schemeClr val="folHlink"/>
                </a:solidFill>
              </a:rPr>
              <a:t>Data marts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Historical and trend analysis of specific subject areas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Support ad hoc data reporting</a:t>
            </a:r>
          </a:p>
        </p:txBody>
      </p:sp>
      <p:pic>
        <p:nvPicPr>
          <p:cNvPr id="750596" name="Picture 4" descr="NIF-targ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819525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0597" name="Text Box 5"/>
          <p:cNvSpPr txBox="1">
            <a:spLocks noChangeArrowheads="1"/>
          </p:cNvSpPr>
          <p:nvPr/>
        </p:nvSpPr>
        <p:spPr bwMode="auto">
          <a:xfrm>
            <a:off x="5538788" y="4267200"/>
            <a:ext cx="30702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1400" b="0">
                <a:latin typeface="Arial" charset="0"/>
              </a:rPr>
              <a:t>The target: A polished 2 mm capsule</a:t>
            </a:r>
          </a:p>
          <a:p>
            <a:pPr algn="ctr"/>
            <a:r>
              <a:rPr lang="en-US" altLang="x-none" sz="1400" b="0">
                <a:latin typeface="Arial" charset="0"/>
              </a:rPr>
              <a:t>filled with cryogenic hydrogen fuel.</a:t>
            </a:r>
          </a:p>
        </p:txBody>
      </p:sp>
    </p:spTree>
    <p:extLst>
      <p:ext uri="{BB962C8B-B14F-4D97-AF65-F5344CB8AC3E}">
        <p14:creationId xmlns:p14="http://schemas.microsoft.com/office/powerpoint/2010/main" val="9168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59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19925-FBF2-DD44-B43D-9D8DCE0A43D3}" type="slidenum">
              <a:rPr lang="en-US" altLang="x-none"/>
              <a:pPr/>
              <a:t>41</a:t>
            </a:fld>
            <a:endParaRPr lang="en-US" altLang="x-none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Requirements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000"/>
              <a:t>Application insulation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Eliminate duplicate data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Near real time </a:t>
            </a:r>
            <a:br>
              <a:rPr lang="en-US" altLang="x-none" sz="2000"/>
            </a:br>
            <a:r>
              <a:rPr lang="en-US" altLang="x-none" sz="2000"/>
              <a:t>data access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Reusable data services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Decision support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Quality control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Hierarchical storage </a:t>
            </a:r>
            <a:br>
              <a:rPr lang="en-US" altLang="x-none" sz="2000"/>
            </a:br>
            <a:r>
              <a:rPr lang="en-US" altLang="x-none" sz="2000"/>
              <a:t>management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Data security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Integrate legacy data silos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Workflow management</a:t>
            </a:r>
          </a:p>
        </p:txBody>
      </p:sp>
      <p:pic>
        <p:nvPicPr>
          <p:cNvPr id="751620" name="Picture 4" descr="NIF-target-cha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4267200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5943600" y="4953000"/>
            <a:ext cx="1709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NIF target chamber</a:t>
            </a:r>
          </a:p>
        </p:txBody>
      </p:sp>
    </p:spTree>
    <p:extLst>
      <p:ext uri="{BB962C8B-B14F-4D97-AF65-F5344CB8AC3E}">
        <p14:creationId xmlns:p14="http://schemas.microsoft.com/office/powerpoint/2010/main" val="7553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2E27-8443-8240-ADAF-6DC48EBCA323}" type="slidenum">
              <a:rPr lang="en-US" altLang="x-none"/>
              <a:pPr/>
              <a:t>42</a:t>
            </a:fld>
            <a:endParaRPr lang="en-US" altLang="x-none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Architecture Overview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1600">
                <a:solidFill>
                  <a:schemeClr val="folHlink"/>
                </a:solidFill>
              </a:rPr>
              <a:t>Industry standards</a:t>
            </a:r>
          </a:p>
          <a:p>
            <a:pPr lvl="1">
              <a:lnSpc>
                <a:spcPct val="90000"/>
              </a:lnSpc>
            </a:pPr>
            <a:r>
              <a:rPr lang="en-US" altLang="x-none" sz="1400"/>
              <a:t>Web services</a:t>
            </a:r>
          </a:p>
          <a:p>
            <a:pPr lvl="1">
              <a:lnSpc>
                <a:spcPct val="90000"/>
              </a:lnSpc>
            </a:pPr>
            <a:r>
              <a:rPr lang="en-US" altLang="x-none" sz="1400"/>
              <a:t>XML data sources</a:t>
            </a:r>
          </a:p>
          <a:p>
            <a:pPr lvl="1">
              <a:lnSpc>
                <a:spcPct val="90000"/>
              </a:lnSpc>
            </a:pPr>
            <a:r>
              <a:rPr lang="en-US" altLang="x-none" sz="1400"/>
              <a:t>JDBC and ODBC (database interfaces)</a:t>
            </a:r>
          </a:p>
          <a:p>
            <a:pPr lvl="1">
              <a:lnSpc>
                <a:spcPct val="90000"/>
              </a:lnSpc>
            </a:pPr>
            <a:r>
              <a:rPr lang="en-US" altLang="x-none" sz="1400"/>
              <a:t>Java Message Service (JMS)</a:t>
            </a:r>
          </a:p>
          <a:p>
            <a:pPr lvl="1">
              <a:lnSpc>
                <a:spcPct val="90000"/>
              </a:lnSpc>
            </a:pPr>
            <a:r>
              <a:rPr lang="en-US" altLang="x-none" sz="1400"/>
              <a:t>BPEL (Business Process Execution Language)</a:t>
            </a:r>
          </a:p>
          <a:p>
            <a:pPr lvl="3">
              <a:lnSpc>
                <a:spcPct val="90000"/>
              </a:lnSpc>
            </a:pPr>
            <a:endParaRPr lang="en-US" altLang="x-none" sz="900"/>
          </a:p>
          <a:p>
            <a:pPr>
              <a:lnSpc>
                <a:spcPct val="90000"/>
              </a:lnSpc>
            </a:pPr>
            <a:r>
              <a:rPr lang="en-US" altLang="x-none" sz="1600"/>
              <a:t>Java programming language</a:t>
            </a:r>
          </a:p>
          <a:p>
            <a:pPr>
              <a:lnSpc>
                <a:spcPct val="90000"/>
              </a:lnSpc>
            </a:pPr>
            <a:r>
              <a:rPr lang="en-US" altLang="x-none" sz="1600"/>
              <a:t>SOA (Service-Oriented Architecture)</a:t>
            </a:r>
          </a:p>
          <a:p>
            <a:pPr>
              <a:lnSpc>
                <a:spcPct val="90000"/>
              </a:lnSpc>
            </a:pPr>
            <a:r>
              <a:rPr lang="en-US" altLang="x-none" sz="1600"/>
              <a:t>Linux server clusters</a:t>
            </a:r>
          </a:p>
        </p:txBody>
      </p:sp>
      <p:sp>
        <p:nvSpPr>
          <p:cNvPr id="752644" name="Rectangle 4"/>
          <p:cNvSpPr>
            <a:spLocks noChangeArrowheads="1"/>
          </p:cNvSpPr>
          <p:nvPr/>
        </p:nvSpPr>
        <p:spPr bwMode="auto">
          <a:xfrm>
            <a:off x="0" y="165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2645" name="Rectangle 5"/>
          <p:cNvSpPr>
            <a:spLocks noChangeArrowheads="1"/>
          </p:cNvSpPr>
          <p:nvPr/>
        </p:nvSpPr>
        <p:spPr bwMode="auto">
          <a:xfrm>
            <a:off x="4419600" y="5181600"/>
            <a:ext cx="441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377950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1827213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297113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7543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2115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6687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1259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x-none" sz="1800" b="0"/>
              <a:t>Oracle RDBMS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800" b="0"/>
              <a:t>Oracle CMS </a:t>
            </a:r>
            <a:br>
              <a:rPr lang="en-US" altLang="x-none" sz="1800" b="0"/>
            </a:br>
            <a:r>
              <a:rPr lang="en-US" altLang="x-none" sz="1800" b="0"/>
              <a:t>(Content Management System)</a:t>
            </a:r>
          </a:p>
        </p:txBody>
      </p:sp>
      <p:pic>
        <p:nvPicPr>
          <p:cNvPr id="752646" name="Picture 6" descr="Fig47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371600"/>
            <a:ext cx="4724400" cy="3656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5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2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5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2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2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643" grpId="0" build="p"/>
      <p:bldP spid="75264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D9E5-07D5-2647-B5E9-9EA509DDA94B}" type="slidenum">
              <a:rPr lang="en-US" altLang="x-none"/>
              <a:pPr/>
              <a:t>43</a:t>
            </a:fld>
            <a:endParaRPr lang="en-US" altLang="x-none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Shot Data Management Architecture</a:t>
            </a:r>
          </a:p>
        </p:txBody>
      </p:sp>
      <p:graphicFrame>
        <p:nvGraphicFramePr>
          <p:cNvPr id="753667" name="Object 3"/>
          <p:cNvGraphicFramePr>
            <a:graphicFrameLocks noChangeAspect="1"/>
          </p:cNvGraphicFramePr>
          <p:nvPr>
            <p:ph idx="1"/>
          </p:nvPr>
        </p:nvGraphicFramePr>
        <p:xfrm>
          <a:off x="660400" y="1303338"/>
          <a:ext cx="78232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Visio" r:id="rId3" imgW="15283282" imgH="9412834" progId="Visio.Drawing.11">
                  <p:embed/>
                </p:oleObj>
              </mc:Choice>
              <mc:Fallback>
                <p:oleObj name="Visio" r:id="rId3" imgW="15283282" imgH="9412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1303338"/>
                        <a:ext cx="782320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0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A0D-80C8-FC4B-8066-EFAE2CEA8BCB}" type="slidenum">
              <a:rPr lang="en-US" altLang="x-none"/>
              <a:pPr/>
              <a:t>44</a:t>
            </a:fld>
            <a:endParaRPr lang="en-US" altLang="x-none"/>
          </a:p>
        </p:txBody>
      </p:sp>
      <p:graphicFrame>
        <p:nvGraphicFramePr>
          <p:cNvPr id="754690" name="Object 2"/>
          <p:cNvGraphicFramePr>
            <a:graphicFrameLocks noChangeAspect="1"/>
          </p:cNvGraphicFramePr>
          <p:nvPr>
            <p:ph idx="1"/>
          </p:nvPr>
        </p:nvGraphicFramePr>
        <p:xfrm>
          <a:off x="762000" y="1609725"/>
          <a:ext cx="777557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Visio" r:id="rId3" imgW="15283282" imgH="9412834" progId="Visio.Drawing.11">
                  <p:embed/>
                </p:oleObj>
              </mc:Choice>
              <mc:Fallback>
                <p:oleObj name="Visio" r:id="rId3" imgW="15283282" imgH="9412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9725"/>
                        <a:ext cx="7775575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46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000"/>
              <a:t>Workflow: Set Up Campaign &amp; Approve Experiment</a:t>
            </a:r>
          </a:p>
        </p:txBody>
      </p:sp>
      <p:sp>
        <p:nvSpPr>
          <p:cNvPr id="754692" name="Rectangle 4"/>
          <p:cNvSpPr>
            <a:spLocks noChangeArrowheads="1"/>
          </p:cNvSpPr>
          <p:nvPr/>
        </p:nvSpPr>
        <p:spPr bwMode="auto">
          <a:xfrm>
            <a:off x="3962400" y="2143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Set Up 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Campaign &amp; 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Experiments</a:t>
            </a:r>
          </a:p>
        </p:txBody>
      </p:sp>
      <p:sp>
        <p:nvSpPr>
          <p:cNvPr id="754693" name="Rectangle 5"/>
          <p:cNvSpPr>
            <a:spLocks noChangeArrowheads="1"/>
          </p:cNvSpPr>
          <p:nvPr/>
        </p:nvSpPr>
        <p:spPr bwMode="auto">
          <a:xfrm>
            <a:off x="6324600" y="3286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Generate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Settings</a:t>
            </a:r>
          </a:p>
        </p:txBody>
      </p:sp>
      <p:sp>
        <p:nvSpPr>
          <p:cNvPr id="754694" name="Rectangle 6"/>
          <p:cNvSpPr>
            <a:spLocks noChangeArrowheads="1"/>
          </p:cNvSpPr>
          <p:nvPr/>
        </p:nvSpPr>
        <p:spPr bwMode="auto">
          <a:xfrm>
            <a:off x="3429000" y="50387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Run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Expert Group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Tools</a:t>
            </a:r>
          </a:p>
        </p:txBody>
      </p:sp>
      <p:cxnSp>
        <p:nvCxnSpPr>
          <p:cNvPr id="754695" name="AutoShape 7"/>
          <p:cNvCxnSpPr>
            <a:cxnSpLocks noChangeShapeType="1"/>
            <a:stCxn id="754692" idx="1"/>
            <a:endCxn id="754694" idx="1"/>
          </p:cNvCxnSpPr>
          <p:nvPr/>
        </p:nvCxnSpPr>
        <p:spPr bwMode="auto">
          <a:xfrm rot="10800000" flipV="1">
            <a:off x="3419475" y="2486025"/>
            <a:ext cx="533400" cy="2895600"/>
          </a:xfrm>
          <a:prstGeom prst="curvedConnector3">
            <a:avLst>
              <a:gd name="adj1" fmla="val 332736"/>
            </a:avLst>
          </a:prstGeom>
          <a:noFill/>
          <a:ln w="76200">
            <a:solidFill>
              <a:srgbClr val="3399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4696" name="AutoShape 8"/>
          <p:cNvCxnSpPr>
            <a:cxnSpLocks noChangeShapeType="1"/>
            <a:stCxn id="754692" idx="2"/>
            <a:endCxn id="754693" idx="2"/>
          </p:cNvCxnSpPr>
          <p:nvPr/>
        </p:nvCxnSpPr>
        <p:spPr bwMode="auto">
          <a:xfrm rot="16200000" flipH="1">
            <a:off x="5143500" y="2228850"/>
            <a:ext cx="1143000" cy="2362200"/>
          </a:xfrm>
          <a:prstGeom prst="curvedConnector3">
            <a:avLst>
              <a:gd name="adj1" fmla="val 196389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4697" name="AutoShape 9"/>
          <p:cNvCxnSpPr>
            <a:cxnSpLocks noChangeShapeType="1"/>
            <a:stCxn id="754693" idx="1"/>
            <a:endCxn id="754708" idx="2"/>
          </p:cNvCxnSpPr>
          <p:nvPr/>
        </p:nvCxnSpPr>
        <p:spPr bwMode="auto">
          <a:xfrm rot="10800000">
            <a:off x="5753100" y="2838450"/>
            <a:ext cx="561975" cy="790575"/>
          </a:xfrm>
          <a:prstGeom prst="curvedConnector2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4698" name="AutoShape 10"/>
          <p:cNvCxnSpPr>
            <a:cxnSpLocks noChangeShapeType="1"/>
            <a:stCxn id="754708" idx="3"/>
            <a:endCxn id="754705" idx="3"/>
          </p:cNvCxnSpPr>
          <p:nvPr/>
        </p:nvCxnSpPr>
        <p:spPr bwMode="auto">
          <a:xfrm>
            <a:off x="6334125" y="2486025"/>
            <a:ext cx="2133600" cy="1905000"/>
          </a:xfrm>
          <a:prstGeom prst="curvedConnector3">
            <a:avLst>
              <a:gd name="adj1" fmla="val 110269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4699" name="AutoShape 11"/>
          <p:cNvCxnSpPr>
            <a:cxnSpLocks noChangeShapeType="1"/>
            <a:stCxn id="754693" idx="3"/>
            <a:endCxn id="754694" idx="3"/>
          </p:cNvCxnSpPr>
          <p:nvPr/>
        </p:nvCxnSpPr>
        <p:spPr bwMode="auto">
          <a:xfrm flipH="1">
            <a:off x="4581525" y="3629025"/>
            <a:ext cx="2895600" cy="1752600"/>
          </a:xfrm>
          <a:prstGeom prst="curvedConnector3">
            <a:avLst>
              <a:gd name="adj1" fmla="val -25278"/>
            </a:avLst>
          </a:prstGeom>
          <a:noFill/>
          <a:ln w="76200">
            <a:solidFill>
              <a:srgbClr val="3399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4700" name="Rectangle 12"/>
          <p:cNvSpPr>
            <a:spLocks noChangeArrowheads="1"/>
          </p:cNvSpPr>
          <p:nvPr/>
        </p:nvSpPr>
        <p:spPr bwMode="auto">
          <a:xfrm>
            <a:off x="1676400" y="2143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Execute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Service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Order</a:t>
            </a:r>
          </a:p>
        </p:txBody>
      </p:sp>
      <p:cxnSp>
        <p:nvCxnSpPr>
          <p:cNvPr id="754701" name="AutoShape 13"/>
          <p:cNvCxnSpPr>
            <a:cxnSpLocks noChangeShapeType="1"/>
            <a:stCxn id="754692" idx="0"/>
            <a:endCxn id="754700" idx="0"/>
          </p:cNvCxnSpPr>
          <p:nvPr/>
        </p:nvCxnSpPr>
        <p:spPr bwMode="auto">
          <a:xfrm rot="16200000" flipH="1" flipV="1">
            <a:off x="3390106" y="991394"/>
            <a:ext cx="1588" cy="2286000"/>
          </a:xfrm>
          <a:prstGeom prst="curvedConnector3">
            <a:avLst>
              <a:gd name="adj1" fmla="val -47200000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4702" name="Text Box 14"/>
          <p:cNvSpPr txBox="1">
            <a:spLocks noChangeArrowheads="1"/>
          </p:cNvSpPr>
          <p:nvPr/>
        </p:nvSpPr>
        <p:spPr bwMode="auto">
          <a:xfrm>
            <a:off x="2362200" y="1304925"/>
            <a:ext cx="15573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000">
                <a:solidFill>
                  <a:srgbClr val="000099"/>
                </a:solidFill>
                <a:latin typeface="Geneva" charset="0"/>
              </a:rPr>
              <a:t>Generate service order</a:t>
            </a:r>
          </a:p>
        </p:txBody>
      </p:sp>
      <p:sp>
        <p:nvSpPr>
          <p:cNvPr id="754703" name="Rectangle 15"/>
          <p:cNvSpPr>
            <a:spLocks noChangeArrowheads="1"/>
          </p:cNvSpPr>
          <p:nvPr/>
        </p:nvSpPr>
        <p:spPr bwMode="auto">
          <a:xfrm>
            <a:off x="2590800" y="3667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Diagnostic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Configuration</a:t>
            </a:r>
          </a:p>
        </p:txBody>
      </p:sp>
      <p:cxnSp>
        <p:nvCxnSpPr>
          <p:cNvPr id="754704" name="AutoShape 16"/>
          <p:cNvCxnSpPr>
            <a:cxnSpLocks noChangeShapeType="1"/>
            <a:stCxn id="754700" idx="1"/>
            <a:endCxn id="754703" idx="1"/>
          </p:cNvCxnSpPr>
          <p:nvPr/>
        </p:nvCxnSpPr>
        <p:spPr bwMode="auto">
          <a:xfrm rot="10800000" flipH="1" flipV="1">
            <a:off x="1666875" y="2486025"/>
            <a:ext cx="914400" cy="1524000"/>
          </a:xfrm>
          <a:prstGeom prst="curvedConnector3">
            <a:avLst>
              <a:gd name="adj1" fmla="val -82815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4705" name="Rectangle 17"/>
          <p:cNvSpPr>
            <a:spLocks noChangeArrowheads="1"/>
          </p:cNvSpPr>
          <p:nvPr/>
        </p:nvSpPr>
        <p:spPr bwMode="auto">
          <a:xfrm>
            <a:off x="7315200" y="4048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Approved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Settings</a:t>
            </a:r>
          </a:p>
        </p:txBody>
      </p:sp>
      <p:sp>
        <p:nvSpPr>
          <p:cNvPr id="754706" name="Oval 18"/>
          <p:cNvSpPr>
            <a:spLocks noChangeArrowheads="1"/>
          </p:cNvSpPr>
          <p:nvPr/>
        </p:nvSpPr>
        <p:spPr bwMode="auto">
          <a:xfrm>
            <a:off x="4162425" y="1643063"/>
            <a:ext cx="381000" cy="381000"/>
          </a:xfrm>
          <a:prstGeom prst="ellips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54707" name="AutoShape 19"/>
          <p:cNvCxnSpPr>
            <a:cxnSpLocks noChangeShapeType="1"/>
            <a:stCxn id="754706" idx="6"/>
            <a:endCxn id="754692" idx="3"/>
          </p:cNvCxnSpPr>
          <p:nvPr/>
        </p:nvCxnSpPr>
        <p:spPr bwMode="auto">
          <a:xfrm>
            <a:off x="4557713" y="1833563"/>
            <a:ext cx="557212" cy="652462"/>
          </a:xfrm>
          <a:prstGeom prst="curvedConnector3">
            <a:avLst>
              <a:gd name="adj1" fmla="val 199144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4708" name="Rectangle 20"/>
          <p:cNvSpPr>
            <a:spLocks noChangeArrowheads="1"/>
          </p:cNvSpPr>
          <p:nvPr/>
        </p:nvSpPr>
        <p:spPr bwMode="auto">
          <a:xfrm>
            <a:off x="5181600" y="2143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Approve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Experiment</a:t>
            </a:r>
          </a:p>
        </p:txBody>
      </p:sp>
      <p:sp>
        <p:nvSpPr>
          <p:cNvPr id="754709" name="Text Box 21"/>
          <p:cNvSpPr txBox="1">
            <a:spLocks noChangeArrowheads="1"/>
          </p:cNvSpPr>
          <p:nvPr/>
        </p:nvSpPr>
        <p:spPr bwMode="auto">
          <a:xfrm>
            <a:off x="4419600" y="1533525"/>
            <a:ext cx="1203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000">
                <a:solidFill>
                  <a:srgbClr val="000099"/>
                </a:solidFill>
                <a:latin typeface="Geneva" charset="0"/>
              </a:rPr>
              <a:t>Create campaign</a:t>
            </a:r>
          </a:p>
        </p:txBody>
      </p:sp>
      <p:sp>
        <p:nvSpPr>
          <p:cNvPr id="754710" name="Text Box 22"/>
          <p:cNvSpPr txBox="1">
            <a:spLocks noChangeArrowheads="1"/>
          </p:cNvSpPr>
          <p:nvPr/>
        </p:nvSpPr>
        <p:spPr bwMode="auto">
          <a:xfrm>
            <a:off x="4038600" y="3057525"/>
            <a:ext cx="1079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000">
                <a:solidFill>
                  <a:srgbClr val="000099"/>
                </a:solidFill>
                <a:latin typeface="Geneva" charset="0"/>
              </a:rPr>
              <a:t>Export to ICCS</a:t>
            </a:r>
          </a:p>
        </p:txBody>
      </p:sp>
    </p:spTree>
    <p:extLst>
      <p:ext uri="{BB962C8B-B14F-4D97-AF65-F5344CB8AC3E}">
        <p14:creationId xmlns:p14="http://schemas.microsoft.com/office/powerpoint/2010/main" val="8259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4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4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4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4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4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4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4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4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4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4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54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54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692" grpId="0" animBg="1"/>
      <p:bldP spid="754693" grpId="0" animBg="1"/>
      <p:bldP spid="754694" grpId="0" animBg="1"/>
      <p:bldP spid="754700" grpId="0" animBg="1"/>
      <p:bldP spid="754700" grpId="1" animBg="1"/>
      <p:bldP spid="754702" grpId="0"/>
      <p:bldP spid="754703" grpId="0" animBg="1"/>
      <p:bldP spid="754705" grpId="0" animBg="1"/>
      <p:bldP spid="754706" grpId="0" animBg="1"/>
      <p:bldP spid="754708" grpId="0" animBg="1"/>
      <p:bldP spid="754709" grpId="0"/>
      <p:bldP spid="7547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D902C-5F91-E244-BBB9-A7A11D351A2C}" type="slidenum">
              <a:rPr lang="en-US" altLang="x-none"/>
              <a:pPr/>
              <a:t>45</a:t>
            </a:fld>
            <a:endParaRPr lang="en-US" altLang="x-none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/>
              <a:t>Workflow: Manage Configuration &amp; Calibration</a:t>
            </a:r>
          </a:p>
        </p:txBody>
      </p:sp>
      <p:graphicFrame>
        <p:nvGraphicFramePr>
          <p:cNvPr id="755715" name="Object 3"/>
          <p:cNvGraphicFramePr>
            <a:graphicFrameLocks noChangeAspect="1"/>
          </p:cNvGraphicFramePr>
          <p:nvPr>
            <p:ph idx="1"/>
          </p:nvPr>
        </p:nvGraphicFramePr>
        <p:xfrm>
          <a:off x="835025" y="1609725"/>
          <a:ext cx="777557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Visio" r:id="rId3" imgW="15283282" imgH="9412834" progId="Visio.Drawing.11">
                  <p:embed/>
                </p:oleObj>
              </mc:Choice>
              <mc:Fallback>
                <p:oleObj name="Visio" r:id="rId3" imgW="15283282" imgH="9412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609725"/>
                        <a:ext cx="7775575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5716" name="Rectangle 4"/>
          <p:cNvSpPr>
            <a:spLocks noChangeArrowheads="1"/>
          </p:cNvSpPr>
          <p:nvPr/>
        </p:nvSpPr>
        <p:spPr bwMode="auto">
          <a:xfrm>
            <a:off x="304800" y="23717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Calibrate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Data</a:t>
            </a: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1981200" y="2219325"/>
            <a:ext cx="1676400" cy="6096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Service Order</a:t>
            </a:r>
          </a:p>
          <a:p>
            <a:pPr algn="ctr"/>
            <a:endParaRPr lang="en-US" altLang="x-none" sz="1200">
              <a:solidFill>
                <a:srgbClr val="000099"/>
              </a:solidFill>
              <a:latin typeface="Geneva" charset="0"/>
            </a:endParaRPr>
          </a:p>
        </p:txBody>
      </p:sp>
      <p:sp>
        <p:nvSpPr>
          <p:cNvPr id="755718" name="Rectangle 6"/>
          <p:cNvSpPr>
            <a:spLocks noChangeArrowheads="1"/>
          </p:cNvSpPr>
          <p:nvPr/>
        </p:nvSpPr>
        <p:spPr bwMode="auto">
          <a:xfrm>
            <a:off x="3733800" y="2447925"/>
            <a:ext cx="990600" cy="5334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Diagnostic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Calibration </a:t>
            </a:r>
          </a:p>
        </p:txBody>
      </p:sp>
      <p:sp>
        <p:nvSpPr>
          <p:cNvPr id="755719" name="Oval 7"/>
          <p:cNvSpPr>
            <a:spLocks noChangeArrowheads="1"/>
          </p:cNvSpPr>
          <p:nvPr/>
        </p:nvSpPr>
        <p:spPr bwMode="auto">
          <a:xfrm>
            <a:off x="4724400" y="1533525"/>
            <a:ext cx="533400" cy="533400"/>
          </a:xfrm>
          <a:prstGeom prst="ellips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55720" name="AutoShape 8"/>
          <p:cNvCxnSpPr>
            <a:cxnSpLocks noChangeShapeType="1"/>
            <a:stCxn id="755719" idx="1"/>
            <a:endCxn id="755716" idx="0"/>
          </p:cNvCxnSpPr>
          <p:nvPr/>
        </p:nvCxnSpPr>
        <p:spPr bwMode="auto">
          <a:xfrm rot="16200000" flipH="1" flipV="1">
            <a:off x="2456656" y="16669"/>
            <a:ext cx="765175" cy="3925888"/>
          </a:xfrm>
          <a:prstGeom prst="curvedConnector3">
            <a:avLst>
              <a:gd name="adj1" fmla="val -38176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5721" name="AutoShape 9"/>
          <p:cNvCxnSpPr>
            <a:cxnSpLocks noChangeShapeType="1"/>
            <a:stCxn id="755726" idx="1"/>
            <a:endCxn id="755716" idx="3"/>
          </p:cNvCxnSpPr>
          <p:nvPr/>
        </p:nvCxnSpPr>
        <p:spPr bwMode="auto">
          <a:xfrm flipH="1">
            <a:off x="1457325" y="2662238"/>
            <a:ext cx="523875" cy="52387"/>
          </a:xfrm>
          <a:prstGeom prst="straightConnector1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5722" name="AutoShape 10"/>
          <p:cNvCxnSpPr>
            <a:cxnSpLocks noChangeShapeType="1"/>
            <a:stCxn id="755716" idx="2"/>
            <a:endCxn id="755718" idx="2"/>
          </p:cNvCxnSpPr>
          <p:nvPr/>
        </p:nvCxnSpPr>
        <p:spPr bwMode="auto">
          <a:xfrm rot="5400000" flipH="1" flipV="1">
            <a:off x="2514600" y="1352550"/>
            <a:ext cx="76200" cy="3352800"/>
          </a:xfrm>
          <a:prstGeom prst="curvedConnector3">
            <a:avLst>
              <a:gd name="adj1" fmla="val -2431250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5723" name="Text Box 11"/>
          <p:cNvSpPr txBox="1">
            <a:spLocks noChangeArrowheads="1"/>
          </p:cNvSpPr>
          <p:nvPr/>
        </p:nvSpPr>
        <p:spPr bwMode="auto">
          <a:xfrm>
            <a:off x="2971800" y="2524125"/>
            <a:ext cx="625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200">
                <a:solidFill>
                  <a:schemeClr val="hlink"/>
                </a:solidFill>
                <a:latin typeface="Geneva" charset="0"/>
              </a:rPr>
              <a:t>Install</a:t>
            </a:r>
          </a:p>
        </p:txBody>
      </p:sp>
      <p:sp>
        <p:nvSpPr>
          <p:cNvPr id="755724" name="Rectangle 12"/>
          <p:cNvSpPr>
            <a:spLocks noChangeArrowheads="1"/>
          </p:cNvSpPr>
          <p:nvPr/>
        </p:nvSpPr>
        <p:spPr bwMode="auto">
          <a:xfrm>
            <a:off x="2667000" y="3286125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Diagnostic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Configuration</a:t>
            </a:r>
          </a:p>
        </p:txBody>
      </p:sp>
      <p:cxnSp>
        <p:nvCxnSpPr>
          <p:cNvPr id="755725" name="AutoShape 13"/>
          <p:cNvCxnSpPr>
            <a:cxnSpLocks noChangeShapeType="1"/>
            <a:endCxn id="755724" idx="0"/>
          </p:cNvCxnSpPr>
          <p:nvPr/>
        </p:nvCxnSpPr>
        <p:spPr bwMode="auto">
          <a:xfrm rot="5400000">
            <a:off x="3033712" y="3033713"/>
            <a:ext cx="447675" cy="38100"/>
          </a:xfrm>
          <a:prstGeom prst="curvedConnector3">
            <a:avLst>
              <a:gd name="adj1" fmla="val 51065"/>
            </a:avLst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5726" name="Text Box 14"/>
          <p:cNvSpPr txBox="1">
            <a:spLocks noChangeArrowheads="1"/>
          </p:cNvSpPr>
          <p:nvPr/>
        </p:nvSpPr>
        <p:spPr bwMode="auto">
          <a:xfrm>
            <a:off x="1981200" y="2524125"/>
            <a:ext cx="8350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200">
                <a:solidFill>
                  <a:schemeClr val="accent2"/>
                </a:solidFill>
                <a:latin typeface="Geneva" charset="0"/>
              </a:rPr>
              <a:t>Calibrate</a:t>
            </a:r>
          </a:p>
        </p:txBody>
      </p:sp>
      <p:sp>
        <p:nvSpPr>
          <p:cNvPr id="755727" name="Text Box 15"/>
          <p:cNvSpPr txBox="1">
            <a:spLocks noChangeArrowheads="1"/>
          </p:cNvSpPr>
          <p:nvPr/>
        </p:nvSpPr>
        <p:spPr bwMode="auto">
          <a:xfrm>
            <a:off x="2422525" y="1289050"/>
            <a:ext cx="13589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000">
                <a:solidFill>
                  <a:srgbClr val="000099"/>
                </a:solidFill>
                <a:latin typeface="Geneva" charset="0"/>
              </a:rPr>
              <a:t>Request calibration</a:t>
            </a:r>
          </a:p>
        </p:txBody>
      </p:sp>
    </p:spTree>
    <p:extLst>
      <p:ext uri="{BB962C8B-B14F-4D97-AF65-F5344CB8AC3E}">
        <p14:creationId xmlns:p14="http://schemas.microsoft.com/office/powerpoint/2010/main" val="56125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5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5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5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5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5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5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5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5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5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5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55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5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5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6" grpId="0" animBg="1"/>
      <p:bldP spid="755717" grpId="0" animBg="1"/>
      <p:bldP spid="755718" grpId="0" animBg="1"/>
      <p:bldP spid="755719" grpId="0" animBg="1"/>
      <p:bldP spid="755723" grpId="0"/>
      <p:bldP spid="755724" grpId="0" animBg="1"/>
      <p:bldP spid="7557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F0B9-5629-3B49-953B-B8498FD50208}" type="slidenum">
              <a:rPr lang="en-US" altLang="x-none"/>
              <a:pPr/>
              <a:t>46</a:t>
            </a:fld>
            <a:endParaRPr lang="en-US" altLang="x-none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/>
              <a:t>Workflow: Analyze &amp; Visualize Shot Results</a:t>
            </a:r>
          </a:p>
        </p:txBody>
      </p:sp>
      <p:graphicFrame>
        <p:nvGraphicFramePr>
          <p:cNvPr id="756739" name="Object 3"/>
          <p:cNvGraphicFramePr>
            <a:graphicFrameLocks noChangeAspect="1"/>
          </p:cNvGraphicFramePr>
          <p:nvPr>
            <p:ph idx="1"/>
          </p:nvPr>
        </p:nvGraphicFramePr>
        <p:xfrm>
          <a:off x="914400" y="1371600"/>
          <a:ext cx="777557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Visio" r:id="rId3" imgW="15283282" imgH="9412834" progId="Visio.Drawing.11">
                  <p:embed/>
                </p:oleObj>
              </mc:Choice>
              <mc:Fallback>
                <p:oleObj name="Visio" r:id="rId3" imgW="15283282" imgH="9412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1600"/>
                        <a:ext cx="7775575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7391400" y="54864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“Data Ready”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Events</a:t>
            </a:r>
          </a:p>
        </p:txBody>
      </p:sp>
      <p:sp>
        <p:nvSpPr>
          <p:cNvPr id="756741" name="Rectangle 5"/>
          <p:cNvSpPr>
            <a:spLocks noChangeArrowheads="1"/>
          </p:cNvSpPr>
          <p:nvPr/>
        </p:nvSpPr>
        <p:spPr bwMode="auto">
          <a:xfrm>
            <a:off x="3429000" y="54102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Analyze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Shot Data</a:t>
            </a:r>
          </a:p>
          <a:p>
            <a:pPr algn="ctr"/>
            <a:r>
              <a:rPr lang="en-US" altLang="x-none" sz="600">
                <a:solidFill>
                  <a:srgbClr val="000099"/>
                </a:solidFill>
                <a:latin typeface="Geneva" charset="0"/>
              </a:rPr>
              <a:t>Laser Diagnostics</a:t>
            </a:r>
          </a:p>
          <a:p>
            <a:pPr algn="ctr"/>
            <a:r>
              <a:rPr lang="en-US" altLang="x-none" sz="600">
                <a:solidFill>
                  <a:srgbClr val="000099"/>
                </a:solidFill>
                <a:latin typeface="Geneva" charset="0"/>
              </a:rPr>
              <a:t>Target Diagnostics</a:t>
            </a:r>
          </a:p>
          <a:p>
            <a:pPr algn="ctr"/>
            <a:r>
              <a:rPr lang="en-US" altLang="x-none" sz="600">
                <a:solidFill>
                  <a:srgbClr val="000099"/>
                </a:solidFill>
                <a:latin typeface="Geneva" charset="0"/>
              </a:rPr>
              <a:t>Optics Inspection</a:t>
            </a:r>
          </a:p>
        </p:txBody>
      </p:sp>
      <p:sp>
        <p:nvSpPr>
          <p:cNvPr id="756742" name="Rectangle 6"/>
          <p:cNvSpPr>
            <a:spLocks noChangeArrowheads="1"/>
          </p:cNvSpPr>
          <p:nvPr/>
        </p:nvSpPr>
        <p:spPr bwMode="auto">
          <a:xfrm>
            <a:off x="7315200" y="19050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Render &amp;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Publish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Report</a:t>
            </a:r>
          </a:p>
        </p:txBody>
      </p:sp>
      <p:cxnSp>
        <p:nvCxnSpPr>
          <p:cNvPr id="756743" name="AutoShape 7"/>
          <p:cNvCxnSpPr>
            <a:cxnSpLocks noChangeShapeType="1"/>
            <a:stCxn id="756740" idx="2"/>
            <a:endCxn id="756741" idx="2"/>
          </p:cNvCxnSpPr>
          <p:nvPr/>
        </p:nvCxnSpPr>
        <p:spPr bwMode="auto">
          <a:xfrm rot="16200000" flipV="1">
            <a:off x="5943600" y="4162425"/>
            <a:ext cx="76200" cy="3962400"/>
          </a:xfrm>
          <a:prstGeom prst="curvedConnector3">
            <a:avLst>
              <a:gd name="adj1" fmla="val -662500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44" name="AutoShape 8"/>
          <p:cNvCxnSpPr>
            <a:cxnSpLocks noChangeShapeType="1"/>
            <a:stCxn id="756741" idx="3"/>
            <a:endCxn id="756747" idx="1"/>
          </p:cNvCxnSpPr>
          <p:nvPr/>
        </p:nvCxnSpPr>
        <p:spPr bwMode="auto">
          <a:xfrm flipV="1">
            <a:off x="4581525" y="5067300"/>
            <a:ext cx="2190750" cy="685800"/>
          </a:xfrm>
          <a:prstGeom prst="straightConnector1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45" name="AutoShape 9"/>
          <p:cNvCxnSpPr>
            <a:cxnSpLocks noChangeShapeType="1"/>
            <a:stCxn id="756747" idx="0"/>
          </p:cNvCxnSpPr>
          <p:nvPr/>
        </p:nvCxnSpPr>
        <p:spPr bwMode="auto">
          <a:xfrm flipH="1" flipV="1">
            <a:off x="6096000" y="3886200"/>
            <a:ext cx="1257300" cy="828675"/>
          </a:xfrm>
          <a:prstGeom prst="straightConnector1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46" name="AutoShape 10"/>
          <p:cNvCxnSpPr>
            <a:cxnSpLocks noChangeShapeType="1"/>
            <a:stCxn id="756742" idx="3"/>
            <a:endCxn id="756757" idx="6"/>
          </p:cNvCxnSpPr>
          <p:nvPr/>
        </p:nvCxnSpPr>
        <p:spPr bwMode="auto">
          <a:xfrm flipH="1" flipV="1">
            <a:off x="8243888" y="1562100"/>
            <a:ext cx="223837" cy="685800"/>
          </a:xfrm>
          <a:prstGeom prst="curvedConnector3">
            <a:avLst>
              <a:gd name="adj1" fmla="val -214185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6747" name="Rectangle 11"/>
          <p:cNvSpPr>
            <a:spLocks noChangeArrowheads="1"/>
          </p:cNvSpPr>
          <p:nvPr/>
        </p:nvSpPr>
        <p:spPr bwMode="auto">
          <a:xfrm>
            <a:off x="6781800" y="47244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Archive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Results</a:t>
            </a:r>
          </a:p>
        </p:txBody>
      </p:sp>
      <p:sp>
        <p:nvSpPr>
          <p:cNvPr id="756748" name="Rectangle 12"/>
          <p:cNvSpPr>
            <a:spLocks noChangeArrowheads="1"/>
          </p:cNvSpPr>
          <p:nvPr/>
        </p:nvSpPr>
        <p:spPr bwMode="auto">
          <a:xfrm>
            <a:off x="6172200" y="54864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Raw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Data </a:t>
            </a:r>
          </a:p>
        </p:txBody>
      </p:sp>
      <p:sp>
        <p:nvSpPr>
          <p:cNvPr id="756749" name="Rectangle 13"/>
          <p:cNvSpPr>
            <a:spLocks noChangeArrowheads="1"/>
          </p:cNvSpPr>
          <p:nvPr/>
        </p:nvSpPr>
        <p:spPr bwMode="auto">
          <a:xfrm>
            <a:off x="2590800" y="34290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Diagnostic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Configuration</a:t>
            </a:r>
          </a:p>
        </p:txBody>
      </p:sp>
      <p:sp>
        <p:nvSpPr>
          <p:cNvPr id="756750" name="Rectangle 14"/>
          <p:cNvSpPr>
            <a:spLocks noChangeArrowheads="1"/>
          </p:cNvSpPr>
          <p:nvPr/>
        </p:nvSpPr>
        <p:spPr bwMode="auto">
          <a:xfrm>
            <a:off x="4953000" y="3352800"/>
            <a:ext cx="1143000" cy="6858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Brokered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Data</a:t>
            </a:r>
          </a:p>
        </p:txBody>
      </p:sp>
      <p:cxnSp>
        <p:nvCxnSpPr>
          <p:cNvPr id="756751" name="AutoShape 15"/>
          <p:cNvCxnSpPr>
            <a:cxnSpLocks noChangeShapeType="1"/>
            <a:stCxn id="756748" idx="1"/>
            <a:endCxn id="756750" idx="2"/>
          </p:cNvCxnSpPr>
          <p:nvPr/>
        </p:nvCxnSpPr>
        <p:spPr bwMode="auto">
          <a:xfrm rot="10800000">
            <a:off x="5524500" y="4048125"/>
            <a:ext cx="638175" cy="1781175"/>
          </a:xfrm>
          <a:prstGeom prst="curvedConnector2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52" name="AutoShape 16"/>
          <p:cNvCxnSpPr>
            <a:cxnSpLocks noChangeShapeType="1"/>
            <a:stCxn id="756749" idx="0"/>
            <a:endCxn id="756750" idx="0"/>
          </p:cNvCxnSpPr>
          <p:nvPr/>
        </p:nvCxnSpPr>
        <p:spPr bwMode="auto">
          <a:xfrm rot="16200000">
            <a:off x="4305300" y="2200275"/>
            <a:ext cx="76200" cy="2362200"/>
          </a:xfrm>
          <a:prstGeom prst="curvedConnector3">
            <a:avLst>
              <a:gd name="adj1" fmla="val 725000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53" name="AutoShape 17"/>
          <p:cNvCxnSpPr>
            <a:cxnSpLocks noChangeShapeType="1"/>
            <a:stCxn id="756750" idx="1"/>
            <a:endCxn id="756741" idx="0"/>
          </p:cNvCxnSpPr>
          <p:nvPr/>
        </p:nvCxnSpPr>
        <p:spPr bwMode="auto">
          <a:xfrm rot="10800000" flipV="1">
            <a:off x="4000500" y="3695700"/>
            <a:ext cx="942975" cy="1704975"/>
          </a:xfrm>
          <a:prstGeom prst="curvedConnector2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54" name="AutoShape 18"/>
          <p:cNvCxnSpPr>
            <a:cxnSpLocks noChangeShapeType="1"/>
            <a:stCxn id="756750" idx="3"/>
            <a:endCxn id="756742" idx="2"/>
          </p:cNvCxnSpPr>
          <p:nvPr/>
        </p:nvCxnSpPr>
        <p:spPr bwMode="auto">
          <a:xfrm flipV="1">
            <a:off x="6105525" y="2600325"/>
            <a:ext cx="1781175" cy="1095375"/>
          </a:xfrm>
          <a:prstGeom prst="straightConnector1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6755" name="AutoShape 19"/>
          <p:cNvCxnSpPr>
            <a:cxnSpLocks noChangeShapeType="1"/>
            <a:stCxn id="756757" idx="2"/>
            <a:endCxn id="756742" idx="1"/>
          </p:cNvCxnSpPr>
          <p:nvPr/>
        </p:nvCxnSpPr>
        <p:spPr bwMode="auto">
          <a:xfrm rot="10800000" flipH="1" flipV="1">
            <a:off x="7300913" y="1562100"/>
            <a:ext cx="4762" cy="685800"/>
          </a:xfrm>
          <a:prstGeom prst="curvedConnector3">
            <a:avLst>
              <a:gd name="adj1" fmla="val -12400000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6756" name="Text Box 20"/>
          <p:cNvSpPr txBox="1">
            <a:spLocks noChangeArrowheads="1"/>
          </p:cNvSpPr>
          <p:nvPr/>
        </p:nvSpPr>
        <p:spPr bwMode="auto">
          <a:xfrm>
            <a:off x="6019800" y="1754188"/>
            <a:ext cx="13890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000">
                <a:solidFill>
                  <a:srgbClr val="000099"/>
                </a:solidFill>
                <a:latin typeface="Geneva" charset="0"/>
              </a:rPr>
              <a:t>Request shot report</a:t>
            </a:r>
          </a:p>
        </p:txBody>
      </p:sp>
      <p:sp>
        <p:nvSpPr>
          <p:cNvPr id="756757" name="Oval 21"/>
          <p:cNvSpPr>
            <a:spLocks noChangeArrowheads="1"/>
          </p:cNvSpPr>
          <p:nvPr/>
        </p:nvSpPr>
        <p:spPr bwMode="auto">
          <a:xfrm>
            <a:off x="7315200" y="1295400"/>
            <a:ext cx="914400" cy="533400"/>
          </a:xfrm>
          <a:prstGeom prst="ellips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6758" name="Rectangle 22"/>
          <p:cNvSpPr>
            <a:spLocks noChangeArrowheads="1"/>
          </p:cNvSpPr>
          <p:nvPr/>
        </p:nvSpPr>
        <p:spPr bwMode="auto">
          <a:xfrm>
            <a:off x="3505200" y="2209800"/>
            <a:ext cx="990600" cy="5334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Diagnostic</a:t>
            </a:r>
          </a:p>
          <a:p>
            <a:pPr algn="ctr"/>
            <a:r>
              <a:rPr lang="en-US" altLang="x-none" sz="1200">
                <a:solidFill>
                  <a:srgbClr val="000099"/>
                </a:solidFill>
                <a:latin typeface="Geneva" charset="0"/>
              </a:rPr>
              <a:t>Calibration </a:t>
            </a:r>
          </a:p>
        </p:txBody>
      </p:sp>
      <p:cxnSp>
        <p:nvCxnSpPr>
          <p:cNvPr id="756759" name="AutoShape 23"/>
          <p:cNvCxnSpPr>
            <a:cxnSpLocks noChangeShapeType="1"/>
          </p:cNvCxnSpPr>
          <p:nvPr/>
        </p:nvCxnSpPr>
        <p:spPr bwMode="auto">
          <a:xfrm rot="5400000" flipV="1">
            <a:off x="4457700" y="2019300"/>
            <a:ext cx="1143000" cy="1524000"/>
          </a:xfrm>
          <a:prstGeom prst="curvedConnector3">
            <a:avLst>
              <a:gd name="adj1" fmla="val -45694"/>
            </a:avLst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64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6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6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6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6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6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6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6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6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6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6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6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56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6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56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6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56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6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0" grpId="0" animBg="1"/>
      <p:bldP spid="756741" grpId="0" animBg="1"/>
      <p:bldP spid="756742" grpId="0" animBg="1"/>
      <p:bldP spid="756747" grpId="0" animBg="1"/>
      <p:bldP spid="756748" grpId="0" animBg="1"/>
      <p:bldP spid="756749" grpId="0" animBg="1"/>
      <p:bldP spid="756750" grpId="0" animBg="1"/>
      <p:bldP spid="756756" grpId="0"/>
      <p:bldP spid="756757" grpId="0" animBg="1"/>
      <p:bldP spid="7567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4D5D-0F97-F84E-8B54-3B74674F469D}" type="slidenum">
              <a:rPr lang="en-US" altLang="x-none"/>
              <a:pPr/>
              <a:t>47</a:t>
            </a:fld>
            <a:endParaRPr lang="en-US" altLang="x-none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Data Archiving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886325"/>
            <a:ext cx="8545513" cy="1244600"/>
          </a:xfrm>
        </p:spPr>
        <p:txBody>
          <a:bodyPr/>
          <a:lstStyle/>
          <a:p>
            <a:r>
              <a:rPr lang="en-US" altLang="x-none" sz="2000"/>
              <a:t>Hierarchical storage management system</a:t>
            </a:r>
          </a:p>
        </p:txBody>
      </p:sp>
      <p:sp>
        <p:nvSpPr>
          <p:cNvPr id="757764" name="Rectangle 4"/>
          <p:cNvSpPr>
            <a:spLocks noChangeArrowheads="1"/>
          </p:cNvSpPr>
          <p:nvPr/>
        </p:nvSpPr>
        <p:spPr bwMode="auto">
          <a:xfrm>
            <a:off x="0" y="1912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57765" name="Picture 5" descr="Fig52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350963"/>
            <a:ext cx="4191000" cy="328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2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DA5F-CBD0-F44A-85E0-F92CF38A0D76}" type="slidenum">
              <a:rPr lang="en-US" altLang="x-none"/>
              <a:pPr/>
              <a:t>48</a:t>
            </a:fld>
            <a:endParaRPr lang="en-US" altLang="x-none"/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Visualizing Workflows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86200"/>
            <a:ext cx="8229600" cy="22447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2000"/>
              <a:t>Large display of many nodes in multiple “swim lanes”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Each node represents a unit of work to be performed.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Each swim lane represents a category of work.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Results flow from one node to the next based on rules.</a:t>
            </a:r>
          </a:p>
          <a:p>
            <a:pPr lvl="3">
              <a:lnSpc>
                <a:spcPct val="80000"/>
              </a:lnSpc>
            </a:pPr>
            <a:endParaRPr lang="en-US" altLang="x-none" sz="1200"/>
          </a:p>
          <a:p>
            <a:pPr>
              <a:lnSpc>
                <a:spcPct val="80000"/>
              </a:lnSpc>
            </a:pPr>
            <a:r>
              <a:rPr lang="en-US" altLang="x-none" sz="2000"/>
              <a:t>The display is maintained in real time.</a:t>
            </a:r>
          </a:p>
          <a:p>
            <a:pPr lvl="1">
              <a:lnSpc>
                <a:spcPct val="80000"/>
              </a:lnSpc>
            </a:pPr>
            <a:r>
              <a:rPr lang="en-US" altLang="x-none" sz="1800"/>
              <a:t>Currently active nodes are highlighted.</a:t>
            </a:r>
          </a:p>
        </p:txBody>
      </p:sp>
      <p:sp>
        <p:nvSpPr>
          <p:cNvPr id="758788" name="Rectangle 4"/>
          <p:cNvSpPr>
            <a:spLocks noChangeArrowheads="1"/>
          </p:cNvSpPr>
          <p:nvPr/>
        </p:nvSpPr>
        <p:spPr bwMode="auto">
          <a:xfrm>
            <a:off x="0" y="2530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58789" name="Object 5"/>
          <p:cNvGraphicFramePr>
            <a:graphicFrameLocks noChangeAspect="1"/>
          </p:cNvGraphicFramePr>
          <p:nvPr/>
        </p:nvGraphicFramePr>
        <p:xfrm>
          <a:off x="1828800" y="1600200"/>
          <a:ext cx="548640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Visio" r:id="rId3" imgW="15628347" imgH="5120152" progId="Visio.Drawing.11">
                  <p:embed/>
                </p:oleObj>
              </mc:Choice>
              <mc:Fallback>
                <p:oleObj name="Visio" r:id="rId3" imgW="15628347" imgH="51201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00200"/>
                        <a:ext cx="5486400" cy="179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2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7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2F18-A961-1F49-A6D6-D9834DB24DC2}" type="slidenum">
              <a:rPr lang="en-US" altLang="x-none"/>
              <a:pPr/>
              <a:t>49</a:t>
            </a:fld>
            <a:endParaRPr lang="en-US" altLang="x-none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Creating a Workflow</a:t>
            </a: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3886200" cy="4835525"/>
          </a:xfrm>
        </p:spPr>
        <p:txBody>
          <a:bodyPr/>
          <a:lstStyle/>
          <a:p>
            <a:r>
              <a:rPr lang="en-US" altLang="x-none" sz="1800"/>
              <a:t>Create workflow diagrams using an IDE.</a:t>
            </a:r>
          </a:p>
          <a:p>
            <a:pPr lvl="2"/>
            <a:endParaRPr lang="en-US" altLang="x-none" sz="1400"/>
          </a:p>
          <a:p>
            <a:r>
              <a:rPr lang="en-US" altLang="x-none" sz="1800"/>
              <a:t>Compile workflow diagrams into </a:t>
            </a:r>
            <a:r>
              <a:rPr lang="en-US" altLang="x-none" sz="1800">
                <a:solidFill>
                  <a:srgbClr val="0000FF"/>
                </a:solidFill>
              </a:rPr>
              <a:t>BPEL</a:t>
            </a:r>
            <a:r>
              <a:rPr lang="en-US" altLang="x-none" sz="1800"/>
              <a:t> scripts.</a:t>
            </a:r>
          </a:p>
          <a:p>
            <a:pPr lvl="1"/>
            <a:r>
              <a:rPr lang="en-US" altLang="x-none" sz="1600"/>
              <a:t>Business Process Execution Language (XML)</a:t>
            </a:r>
          </a:p>
        </p:txBody>
      </p:sp>
      <p:pic>
        <p:nvPicPr>
          <p:cNvPr id="759812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76200"/>
            <a:ext cx="36988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14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</a:p>
          <a:p>
            <a:pPr lvl="4"/>
            <a:endParaRPr lang="en-US" dirty="0" smtClean="0"/>
          </a:p>
          <a:p>
            <a:pPr lvl="1"/>
            <a:r>
              <a:rPr lang="en-US" dirty="0"/>
              <a:t>Law of Demeter (“Principle of Least </a:t>
            </a:r>
            <a:r>
              <a:rPr lang="en-US" dirty="0" smtClean="0"/>
              <a:t>Knowledge”</a:t>
            </a:r>
          </a:p>
          <a:p>
            <a:pPr lvl="1"/>
            <a:r>
              <a:rPr lang="en-US" dirty="0" err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</a:t>
            </a:r>
            <a:r>
              <a:rPr lang="en-US" dirty="0" smtClean="0"/>
              <a:t>Principle</a:t>
            </a:r>
          </a:p>
          <a:p>
            <a:pPr lvl="5"/>
            <a:endParaRPr lang="en-US" dirty="0"/>
          </a:p>
          <a:p>
            <a:r>
              <a:rPr lang="en-US" dirty="0" smtClean="0"/>
              <a:t>Programming by contract</a:t>
            </a:r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Precondition</a:t>
            </a:r>
          </a:p>
          <a:p>
            <a:pPr lvl="1"/>
            <a:r>
              <a:rPr lang="en-US" smtClean="0"/>
              <a:t>Postcondition</a:t>
            </a:r>
            <a:endParaRPr lang="en-US" dirty="0" smtClean="0"/>
          </a:p>
          <a:p>
            <a:pPr lvl="1"/>
            <a:r>
              <a:rPr lang="en-US" dirty="0" smtClean="0"/>
              <a:t>Invariant</a:t>
            </a:r>
          </a:p>
          <a:p>
            <a:pPr lvl="5"/>
            <a:endParaRPr lang="en-US" dirty="0"/>
          </a:p>
          <a:p>
            <a:r>
              <a:rPr lang="en-US" dirty="0" err="1" smtClean="0"/>
              <a:t>SimUDuck</a:t>
            </a:r>
            <a:r>
              <a:rPr lang="en-US" dirty="0" smtClean="0"/>
              <a:t> simulation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18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AAD-AC11-8340-A55E-8CE206344C93}" type="slidenum">
              <a:rPr lang="en-US" altLang="x-none"/>
              <a:pPr/>
              <a:t>50</a:t>
            </a:fld>
            <a:endParaRPr lang="en-US" altLang="x-none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800"/>
              <a:t>Shot Data Management Summary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3914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000"/>
              <a:t>Large, complex distributed system based on SOA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Integration of legacy data silos </a:t>
            </a:r>
          </a:p>
          <a:p>
            <a:pPr lvl="2">
              <a:lnSpc>
                <a:spcPct val="90000"/>
              </a:lnSpc>
            </a:pPr>
            <a:r>
              <a:rPr lang="en-US" altLang="x-none" sz="1600"/>
              <a:t>data warehouses</a:t>
            </a:r>
          </a:p>
          <a:p>
            <a:pPr lvl="2">
              <a:lnSpc>
                <a:spcPct val="90000"/>
              </a:lnSpc>
            </a:pPr>
            <a:r>
              <a:rPr lang="en-US" altLang="x-none" sz="1600"/>
              <a:t>relational databases</a:t>
            </a:r>
          </a:p>
          <a:p>
            <a:pPr lvl="2">
              <a:lnSpc>
                <a:spcPct val="90000"/>
              </a:lnSpc>
            </a:pPr>
            <a:r>
              <a:rPr lang="en-US" altLang="x-none" sz="1600"/>
              <a:t>content managers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Data archiving</a:t>
            </a:r>
          </a:p>
          <a:p>
            <a:pPr lvl="2">
              <a:lnSpc>
                <a:spcPct val="90000"/>
              </a:lnSpc>
            </a:pPr>
            <a:r>
              <a:rPr lang="en-US" altLang="x-none" sz="1600"/>
              <a:t>HSM</a:t>
            </a:r>
          </a:p>
          <a:p>
            <a:pPr lvl="2">
              <a:lnSpc>
                <a:spcPct val="90000"/>
              </a:lnSpc>
            </a:pPr>
            <a:r>
              <a:rPr lang="en-US" altLang="x-none" sz="1600"/>
              <a:t>30 years of data</a:t>
            </a:r>
          </a:p>
          <a:p>
            <a:pPr lvl="3">
              <a:lnSpc>
                <a:spcPct val="90000"/>
              </a:lnSpc>
            </a:pPr>
            <a:endParaRPr lang="en-US" altLang="x-none" sz="1200"/>
          </a:p>
          <a:p>
            <a:pPr>
              <a:lnSpc>
                <a:spcPct val="90000"/>
              </a:lnSpc>
            </a:pPr>
            <a:r>
              <a:rPr lang="en-US" altLang="x-none" sz="2000"/>
              <a:t>Workflows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Shot approval and setup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Configuration and calibration</a:t>
            </a:r>
          </a:p>
          <a:p>
            <a:pPr lvl="1">
              <a:lnSpc>
                <a:spcPct val="90000"/>
              </a:lnSpc>
            </a:pPr>
            <a:r>
              <a:rPr lang="en-US" altLang="x-none" sz="1800"/>
              <a:t>Results analysis and visualization</a:t>
            </a:r>
          </a:p>
        </p:txBody>
      </p:sp>
      <p:pic>
        <p:nvPicPr>
          <p:cNvPr id="760836" name="Picture 4" descr="NIF-target-chamber-instal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0837" name="Text Box 5"/>
          <p:cNvSpPr txBox="1">
            <a:spLocks noChangeArrowheads="1"/>
          </p:cNvSpPr>
          <p:nvPr/>
        </p:nvSpPr>
        <p:spPr bwMode="auto">
          <a:xfrm>
            <a:off x="5618163" y="4895850"/>
            <a:ext cx="27638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Installation of the target chamber</a:t>
            </a:r>
          </a:p>
        </p:txBody>
      </p:sp>
      <p:sp>
        <p:nvSpPr>
          <p:cNvPr id="760838" name="Text Box 6"/>
          <p:cNvSpPr txBox="1">
            <a:spLocks noChangeArrowheads="1"/>
          </p:cNvSpPr>
          <p:nvPr/>
        </p:nvSpPr>
        <p:spPr bwMode="auto">
          <a:xfrm>
            <a:off x="277813" y="5680075"/>
            <a:ext cx="869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400" b="0" i="1">
                <a:solidFill>
                  <a:srgbClr val="0000FF"/>
                </a:solidFill>
                <a:latin typeface="Times New Roman" charset="0"/>
              </a:rPr>
              <a:t>“This system saved 6 months off the software development schedule.”</a:t>
            </a:r>
          </a:p>
        </p:txBody>
      </p:sp>
    </p:spTree>
    <p:extLst>
      <p:ext uri="{BB962C8B-B14F-4D97-AF65-F5344CB8AC3E}">
        <p14:creationId xmlns:p14="http://schemas.microsoft.com/office/powerpoint/2010/main" val="20550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0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0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0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0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35" grpId="0" build="p" bldLvl="2"/>
      <p:bldP spid="7608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9E4B-7421-264D-A1F6-1CB75B7029A6}" type="slidenum">
              <a:rPr lang="en-US" altLang="x-none"/>
              <a:pPr/>
              <a:t>51</a:t>
            </a:fld>
            <a:endParaRPr lang="en-US" altLang="x-none"/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1600200"/>
            <a:ext cx="4648200" cy="1646238"/>
          </a:xfrm>
          <a:solidFill>
            <a:srgbClr val="DDDDDD"/>
          </a:solidFill>
          <a:ln/>
        </p:spPr>
        <p:txBody>
          <a:bodyPr/>
          <a:lstStyle/>
          <a:p>
            <a:r>
              <a:rPr lang="en-US" altLang="x-none" sz="2800">
                <a:solidFill>
                  <a:srgbClr val="0000FF"/>
                </a:solidFill>
              </a:rPr>
              <a:t>Case Study 4:</a:t>
            </a:r>
            <a:br>
              <a:rPr lang="en-US" altLang="x-none" sz="2800">
                <a:solidFill>
                  <a:srgbClr val="0000FF"/>
                </a:solidFill>
              </a:rPr>
            </a:br>
            <a:r>
              <a:rPr lang="en-US" altLang="x-none" sz="2800">
                <a:solidFill>
                  <a:srgbClr val="0000FF"/>
                </a:solidFill>
              </a:rPr>
              <a:t> </a:t>
            </a:r>
            <a:r>
              <a:rPr lang="en-US" altLang="x-none" sz="3400">
                <a:solidFill>
                  <a:schemeClr val="folHlink"/>
                </a:solidFill>
              </a:rPr>
              <a:t>SPLASH</a:t>
            </a:r>
            <a:r>
              <a:rPr lang="en-US" altLang="x-none" sz="2000" b="1">
                <a:solidFill>
                  <a:schemeClr val="folHlink"/>
                </a:solidFill>
              </a:rPr>
              <a:t/>
            </a:r>
            <a:br>
              <a:rPr lang="en-US" altLang="x-none" sz="2000" b="1">
                <a:solidFill>
                  <a:schemeClr val="folHlink"/>
                </a:solidFill>
              </a:rPr>
            </a:br>
            <a:r>
              <a:rPr lang="en-US" altLang="x-none" sz="2000" b="1">
                <a:solidFill>
                  <a:schemeClr val="folHlink"/>
                </a:solidFill>
              </a:rPr>
              <a:t> </a:t>
            </a:r>
            <a:r>
              <a:rPr lang="en-US" altLang="x-none" sz="2000">
                <a:solidFill>
                  <a:schemeClr val="folHlink"/>
                </a:solidFill>
              </a:rPr>
              <a:t>A Platform for Integrating</a:t>
            </a:r>
            <a:br>
              <a:rPr lang="en-US" altLang="x-none" sz="2000">
                <a:solidFill>
                  <a:schemeClr val="folHlink"/>
                </a:solidFill>
              </a:rPr>
            </a:br>
            <a:r>
              <a:rPr lang="en-US" altLang="x-none" sz="2000">
                <a:solidFill>
                  <a:schemeClr val="folHlink"/>
                </a:solidFill>
              </a:rPr>
              <a:t>Heterogeneous Simulation Models</a:t>
            </a:r>
          </a:p>
        </p:txBody>
      </p:sp>
      <p:sp>
        <p:nvSpPr>
          <p:cNvPr id="801795" name="Text Box 3"/>
          <p:cNvSpPr txBox="1">
            <a:spLocks noChangeArrowheads="1"/>
          </p:cNvSpPr>
          <p:nvPr/>
        </p:nvSpPr>
        <p:spPr bwMode="auto">
          <a:xfrm>
            <a:off x="2871788" y="3611563"/>
            <a:ext cx="3346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b="0">
                <a:latin typeface="Arial" charset="0"/>
              </a:rPr>
              <a:t>Research Staff Member</a:t>
            </a:r>
          </a:p>
          <a:p>
            <a:pPr algn="ctr"/>
            <a:r>
              <a:rPr lang="en-US" altLang="x-none" b="0">
                <a:latin typeface="Arial" charset="0"/>
              </a:rPr>
              <a:t>IBM Almaden Research Center</a:t>
            </a:r>
          </a:p>
        </p:txBody>
      </p:sp>
      <p:pic>
        <p:nvPicPr>
          <p:cNvPr id="80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4335463"/>
            <a:ext cx="1431925" cy="9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67AE8-F942-4147-B8D5-BCCF6197472F}" type="slidenum">
              <a:rPr lang="en-US" altLang="x-none"/>
              <a:pPr/>
              <a:t>52</a:t>
            </a:fld>
            <a:endParaRPr lang="en-US" altLang="x-none"/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is SPLASH?</a:t>
            </a:r>
          </a:p>
        </p:txBody>
      </p:sp>
      <p:sp>
        <p:nvSpPr>
          <p:cNvPr id="762883" name="Text Box 3"/>
          <p:cNvSpPr txBox="1">
            <a:spLocks noChangeArrowheads="1"/>
          </p:cNvSpPr>
          <p:nvPr/>
        </p:nvSpPr>
        <p:spPr bwMode="auto">
          <a:xfrm>
            <a:off x="639763" y="1600200"/>
            <a:ext cx="1941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800" b="0">
                <a:solidFill>
                  <a:srgbClr val="0033CC"/>
                </a:solidFill>
                <a:latin typeface="Arial" charset="0"/>
              </a:rPr>
              <a:t>SPLASH is</a:t>
            </a:r>
          </a:p>
        </p:txBody>
      </p:sp>
      <p:sp>
        <p:nvSpPr>
          <p:cNvPr id="762884" name="Text Box 4"/>
          <p:cNvSpPr txBox="1">
            <a:spLocks noChangeArrowheads="1"/>
          </p:cNvSpPr>
          <p:nvPr/>
        </p:nvSpPr>
        <p:spPr bwMode="auto">
          <a:xfrm>
            <a:off x="1457325" y="2239963"/>
            <a:ext cx="6234113" cy="1557337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3200" b="0">
                <a:solidFill>
                  <a:srgbClr val="FFFF66"/>
                </a:solidFill>
                <a:latin typeface="Arial" charset="0"/>
              </a:rPr>
              <a:t>Smarter Planet Platform</a:t>
            </a:r>
            <a:br>
              <a:rPr lang="en-US" altLang="x-none" sz="3200" b="0">
                <a:solidFill>
                  <a:srgbClr val="FFFF66"/>
                </a:solidFill>
                <a:latin typeface="Arial" charset="0"/>
              </a:rPr>
            </a:br>
            <a:r>
              <a:rPr lang="en-US" altLang="x-none" sz="3200" b="0">
                <a:solidFill>
                  <a:srgbClr val="FFFF66"/>
                </a:solidFill>
                <a:latin typeface="Arial" charset="0"/>
              </a:rPr>
              <a:t>for </a:t>
            </a:r>
          </a:p>
          <a:p>
            <a:pPr algn="ctr"/>
            <a:r>
              <a:rPr lang="en-US" altLang="x-none" sz="3200" b="0">
                <a:solidFill>
                  <a:srgbClr val="FFFF66"/>
                </a:solidFill>
                <a:latin typeface="Arial" charset="0"/>
              </a:rPr>
              <a:t>Analysis and Simulation of Health</a:t>
            </a:r>
          </a:p>
        </p:txBody>
      </p:sp>
      <p:sp>
        <p:nvSpPr>
          <p:cNvPr id="762885" name="Text Box 5"/>
          <p:cNvSpPr txBox="1">
            <a:spLocks noChangeArrowheads="1"/>
          </p:cNvSpPr>
          <p:nvPr/>
        </p:nvSpPr>
        <p:spPr bwMode="auto">
          <a:xfrm>
            <a:off x="4508500" y="4070350"/>
            <a:ext cx="394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x-none" sz="2400" b="0" i="1">
                <a:solidFill>
                  <a:srgbClr val="0033CC"/>
                </a:solidFill>
                <a:latin typeface="Arial" charset="0"/>
              </a:rPr>
              <a:t>But we’re not going to talk   </a:t>
            </a:r>
            <a:br>
              <a:rPr lang="en-US" altLang="x-none" sz="2400" b="0" i="1">
                <a:solidFill>
                  <a:srgbClr val="0033CC"/>
                </a:solidFill>
                <a:latin typeface="Arial" charset="0"/>
              </a:rPr>
            </a:br>
            <a:r>
              <a:rPr lang="en-US" altLang="x-none" sz="2400" b="0" i="1">
                <a:solidFill>
                  <a:srgbClr val="0033CC"/>
                </a:solidFill>
                <a:latin typeface="Arial" charset="0"/>
              </a:rPr>
              <a:t>about any of that just yet ...</a:t>
            </a:r>
          </a:p>
        </p:txBody>
      </p:sp>
    </p:spTree>
    <p:extLst>
      <p:ext uri="{BB962C8B-B14F-4D97-AF65-F5344CB8AC3E}">
        <p14:creationId xmlns:p14="http://schemas.microsoft.com/office/powerpoint/2010/main" val="56178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/>
      <p:bldP spid="762884" grpId="0" animBg="1"/>
      <p:bldP spid="76288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9A453-9D3D-D944-978D-03F35867F10E}" type="slidenum">
              <a:rPr lang="en-US" altLang="x-none"/>
              <a:pPr/>
              <a:t>53</a:t>
            </a:fld>
            <a:endParaRPr lang="en-US" altLang="x-none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Can We Make Complex Decisions …</a:t>
            </a:r>
          </a:p>
        </p:txBody>
      </p:sp>
      <p:sp>
        <p:nvSpPr>
          <p:cNvPr id="763907" name="Text Box 3"/>
          <p:cNvSpPr txBox="1">
            <a:spLocks noChangeArrowheads="1"/>
          </p:cNvSpPr>
          <p:nvPr/>
        </p:nvSpPr>
        <p:spPr bwMode="auto">
          <a:xfrm>
            <a:off x="639763" y="1903413"/>
            <a:ext cx="4859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800" b="0">
                <a:solidFill>
                  <a:srgbClr val="0033CC"/>
                </a:solidFill>
                <a:latin typeface="Arial" charset="0"/>
              </a:rPr>
              <a:t>… about </a:t>
            </a:r>
            <a:r>
              <a:rPr lang="en-US" altLang="x-none" sz="2800" b="0">
                <a:solidFill>
                  <a:schemeClr val="folHlink"/>
                </a:solidFill>
                <a:latin typeface="Arial" charset="0"/>
              </a:rPr>
              <a:t>really hard problems</a:t>
            </a:r>
          </a:p>
        </p:txBody>
      </p:sp>
      <p:grpSp>
        <p:nvGrpSpPr>
          <p:cNvPr id="763908" name="Group 4"/>
          <p:cNvGrpSpPr>
            <a:grpSpLocks/>
          </p:cNvGrpSpPr>
          <p:nvPr/>
        </p:nvGrpSpPr>
        <p:grpSpPr bwMode="auto">
          <a:xfrm>
            <a:off x="914400" y="2697163"/>
            <a:ext cx="7497763" cy="1068387"/>
            <a:chOff x="576" y="1699"/>
            <a:chExt cx="4723" cy="673"/>
          </a:xfrm>
        </p:grpSpPr>
        <p:sp>
          <p:nvSpPr>
            <p:cNvPr id="763909" name="Text Box 5"/>
            <p:cNvSpPr txBox="1">
              <a:spLocks noChangeArrowheads="1"/>
            </p:cNvSpPr>
            <p:nvPr/>
          </p:nvSpPr>
          <p:spPr bwMode="auto">
            <a:xfrm>
              <a:off x="2046" y="1699"/>
              <a:ext cx="31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2800" b="0">
                  <a:solidFill>
                    <a:srgbClr val="0033CC"/>
                  </a:solidFill>
                  <a:latin typeface="Arial" charset="0"/>
                </a:rPr>
                <a:t>using computers and software</a:t>
              </a:r>
            </a:p>
          </p:txBody>
        </p:sp>
        <p:sp>
          <p:nvSpPr>
            <p:cNvPr id="763910" name="Text Box 6"/>
            <p:cNvSpPr txBox="1">
              <a:spLocks noChangeArrowheads="1"/>
            </p:cNvSpPr>
            <p:nvPr/>
          </p:nvSpPr>
          <p:spPr bwMode="auto">
            <a:xfrm>
              <a:off x="576" y="2045"/>
              <a:ext cx="472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x-none" sz="2800" b="0">
                  <a:solidFill>
                    <a:srgbClr val="0033CC"/>
                  </a:solidFill>
                  <a:latin typeface="Arial" charset="0"/>
                </a:rPr>
                <a:t>in ways that leverage IBM’s unique strengths?</a:t>
              </a:r>
            </a:p>
          </p:txBody>
        </p:sp>
      </p:grpSp>
      <p:sp>
        <p:nvSpPr>
          <p:cNvPr id="763911" name="Text Box 7"/>
          <p:cNvSpPr txBox="1">
            <a:spLocks noChangeArrowheads="1"/>
          </p:cNvSpPr>
          <p:nvPr/>
        </p:nvSpPr>
        <p:spPr bwMode="auto">
          <a:xfrm>
            <a:off x="5818188" y="397827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powerful processors</a:t>
            </a:r>
          </a:p>
        </p:txBody>
      </p:sp>
      <p:sp>
        <p:nvSpPr>
          <p:cNvPr id="763912" name="Text Box 8"/>
          <p:cNvSpPr txBox="1">
            <a:spLocks noChangeArrowheads="1"/>
          </p:cNvSpPr>
          <p:nvPr/>
        </p:nvSpPr>
        <p:spPr bwMode="auto">
          <a:xfrm>
            <a:off x="6240463" y="4321175"/>
            <a:ext cx="2033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cloud computing</a:t>
            </a:r>
          </a:p>
        </p:txBody>
      </p:sp>
      <p:sp>
        <p:nvSpPr>
          <p:cNvPr id="763913" name="Text Box 9"/>
          <p:cNvSpPr txBox="1">
            <a:spLocks noChangeArrowheads="1"/>
          </p:cNvSpPr>
          <p:nvPr/>
        </p:nvSpPr>
        <p:spPr bwMode="auto">
          <a:xfrm>
            <a:off x="6340475" y="4664075"/>
            <a:ext cx="1933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data integration</a:t>
            </a:r>
          </a:p>
        </p:txBody>
      </p:sp>
      <p:sp>
        <p:nvSpPr>
          <p:cNvPr id="763914" name="Text Box 10"/>
          <p:cNvSpPr txBox="1">
            <a:spLocks noChangeArrowheads="1"/>
          </p:cNvSpPr>
          <p:nvPr/>
        </p:nvSpPr>
        <p:spPr bwMode="auto">
          <a:xfrm>
            <a:off x="7100888" y="5006975"/>
            <a:ext cx="1173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analytics</a:t>
            </a:r>
          </a:p>
        </p:txBody>
      </p:sp>
      <p:sp>
        <p:nvSpPr>
          <p:cNvPr id="763915" name="Text Box 11"/>
          <p:cNvSpPr txBox="1">
            <a:spLocks noChangeArrowheads="1"/>
          </p:cNvSpPr>
          <p:nvPr/>
        </p:nvSpPr>
        <p:spPr bwMode="auto">
          <a:xfrm>
            <a:off x="7158038" y="5349875"/>
            <a:ext cx="1116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5417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3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3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3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3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3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11" grpId="0"/>
      <p:bldP spid="763912" grpId="0"/>
      <p:bldP spid="763913" grpId="0"/>
      <p:bldP spid="763914" grpId="0"/>
      <p:bldP spid="7639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E2662-088A-0941-866B-A0938B360FA8}" type="slidenum">
              <a:rPr lang="en-US" altLang="x-none"/>
              <a:pPr/>
              <a:t>54</a:t>
            </a:fld>
            <a:endParaRPr lang="en-US" altLang="x-none"/>
          </a:p>
        </p:txBody>
      </p:sp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Can Make a Problem Really Hard?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74838"/>
            <a:ext cx="8412163" cy="4256087"/>
          </a:xfrm>
        </p:spPr>
        <p:txBody>
          <a:bodyPr/>
          <a:lstStyle/>
          <a:p>
            <a:r>
              <a:rPr lang="en-US" altLang="x-none"/>
              <a:t>It involves math</a:t>
            </a:r>
          </a:p>
          <a:p>
            <a:r>
              <a:rPr lang="en-US" altLang="x-none"/>
              <a:t>It involves people</a:t>
            </a:r>
          </a:p>
          <a:p>
            <a:r>
              <a:rPr lang="en-US" altLang="x-none"/>
              <a:t>It has many parts</a:t>
            </a:r>
          </a:p>
          <a:p>
            <a:r>
              <a:rPr lang="en-US" altLang="x-none"/>
              <a:t>No one can understand all the parts at once</a:t>
            </a:r>
          </a:p>
          <a:p>
            <a:r>
              <a:rPr lang="en-US" altLang="x-none">
                <a:solidFill>
                  <a:schemeClr val="folHlink"/>
                </a:solidFill>
              </a:rPr>
              <a:t>Not everyone agrees what the problem is</a:t>
            </a:r>
          </a:p>
        </p:txBody>
      </p:sp>
    </p:spTree>
    <p:extLst>
      <p:ext uri="{BB962C8B-B14F-4D97-AF65-F5344CB8AC3E}">
        <p14:creationId xmlns:p14="http://schemas.microsoft.com/office/powerpoint/2010/main" val="8271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040B-4BE1-BB40-A8C1-B1C816141CDE}" type="slidenum">
              <a:rPr lang="en-US" altLang="x-none"/>
              <a:pPr/>
              <a:t>55</a:t>
            </a:fld>
            <a:endParaRPr lang="en-US" altLang="x-none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Divide and Conquer!</a:t>
            </a:r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295400"/>
            <a:ext cx="8594725" cy="2865438"/>
          </a:xfrm>
        </p:spPr>
        <p:txBody>
          <a:bodyPr/>
          <a:lstStyle/>
          <a:p>
            <a:r>
              <a:rPr lang="en-US" altLang="x-none"/>
              <a:t>Break a hard problem into smaller parts</a:t>
            </a:r>
          </a:p>
          <a:p>
            <a:pPr lvl="4"/>
            <a:endParaRPr lang="en-US" altLang="x-none"/>
          </a:p>
          <a:p>
            <a:r>
              <a:rPr lang="en-US" altLang="x-none"/>
              <a:t>Assign an expert to each part</a:t>
            </a:r>
          </a:p>
          <a:p>
            <a:pPr lvl="1"/>
            <a:r>
              <a:rPr lang="en-US" altLang="x-none"/>
              <a:t>Each expert makes decisions</a:t>
            </a:r>
            <a:br>
              <a:rPr lang="en-US" altLang="x-none"/>
            </a:br>
            <a:r>
              <a:rPr lang="en-US" altLang="x-none"/>
              <a:t>about his or her part of the problem</a:t>
            </a:r>
          </a:p>
          <a:p>
            <a:pPr lvl="4"/>
            <a:endParaRPr lang="en-US" altLang="x-none"/>
          </a:p>
          <a:p>
            <a:r>
              <a:rPr lang="en-US" altLang="x-none"/>
              <a:t>Put all the decisions together</a:t>
            </a:r>
          </a:p>
        </p:txBody>
      </p:sp>
      <p:sp>
        <p:nvSpPr>
          <p:cNvPr id="765956" name="Text Box 4"/>
          <p:cNvSpPr txBox="1">
            <a:spLocks noChangeArrowheads="1"/>
          </p:cNvSpPr>
          <p:nvPr/>
        </p:nvSpPr>
        <p:spPr bwMode="auto">
          <a:xfrm>
            <a:off x="1835150" y="4618038"/>
            <a:ext cx="53879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2800" b="0">
                <a:solidFill>
                  <a:schemeClr val="folHlink"/>
                </a:solidFill>
                <a:latin typeface="Arial" charset="0"/>
              </a:rPr>
              <a:t>Is this the way to make decisions</a:t>
            </a:r>
            <a:br>
              <a:rPr lang="en-US" altLang="x-none" sz="2800" b="0">
                <a:solidFill>
                  <a:schemeClr val="folHlink"/>
                </a:solidFill>
                <a:latin typeface="Arial" charset="0"/>
              </a:rPr>
            </a:br>
            <a:r>
              <a:rPr lang="en-US" altLang="x-none" sz="2800" b="0">
                <a:solidFill>
                  <a:schemeClr val="folHlink"/>
                </a:solidFill>
                <a:latin typeface="Arial" charset="0"/>
              </a:rPr>
              <a:t>about really hard problems?</a:t>
            </a:r>
          </a:p>
        </p:txBody>
      </p:sp>
    </p:spTree>
    <p:extLst>
      <p:ext uri="{BB962C8B-B14F-4D97-AF65-F5344CB8AC3E}">
        <p14:creationId xmlns:p14="http://schemas.microsoft.com/office/powerpoint/2010/main" val="135564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55" grpId="0" build="p"/>
      <p:bldP spid="76595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D2F6-341E-3343-8E03-2658B91808AA}" type="slidenum">
              <a:rPr lang="en-US" altLang="x-none"/>
              <a:pPr/>
              <a:t>56</a:t>
            </a:fld>
            <a:endParaRPr lang="en-US" altLang="x-none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Obesity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21675" cy="2682875"/>
          </a:xfrm>
        </p:spPr>
        <p:txBody>
          <a:bodyPr/>
          <a:lstStyle/>
          <a:p>
            <a:r>
              <a:rPr lang="en-US" altLang="x-none"/>
              <a:t>It’s an example of a </a:t>
            </a:r>
            <a:r>
              <a:rPr lang="en-US" altLang="x-none">
                <a:solidFill>
                  <a:schemeClr val="folHlink"/>
                </a:solidFill>
              </a:rPr>
              <a:t>REALLY</a:t>
            </a:r>
            <a:r>
              <a:rPr lang="en-US" altLang="x-none"/>
              <a:t> hard problem </a:t>
            </a:r>
            <a:br>
              <a:rPr lang="en-US" altLang="x-none"/>
            </a:br>
            <a:r>
              <a:rPr lang="en-US" altLang="x-none"/>
              <a:t>in healthcare</a:t>
            </a:r>
          </a:p>
          <a:p>
            <a:r>
              <a:rPr lang="en-US" altLang="x-none"/>
              <a:t>Divide and conquer:</a:t>
            </a:r>
          </a:p>
          <a:p>
            <a:pPr lvl="1"/>
            <a:r>
              <a:rPr lang="en-US" altLang="x-none"/>
              <a:t>Eat less!</a:t>
            </a:r>
          </a:p>
          <a:p>
            <a:pPr lvl="1"/>
            <a:r>
              <a:rPr lang="en-US" altLang="x-none"/>
              <a:t>Exercise more!</a:t>
            </a:r>
          </a:p>
        </p:txBody>
      </p:sp>
      <p:sp>
        <p:nvSpPr>
          <p:cNvPr id="766980" name="Oval 4"/>
          <p:cNvSpPr>
            <a:spLocks noChangeArrowheads="1"/>
          </p:cNvSpPr>
          <p:nvPr/>
        </p:nvSpPr>
        <p:spPr bwMode="auto">
          <a:xfrm>
            <a:off x="4846638" y="2332038"/>
            <a:ext cx="2651125" cy="1462087"/>
          </a:xfrm>
          <a:prstGeom prst="ellipse">
            <a:avLst/>
          </a:prstGeom>
          <a:solidFill>
            <a:srgbClr val="99FF99"/>
          </a:solidFill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4400" b="0">
                <a:latin typeface="Arial" charset="0"/>
              </a:rPr>
              <a:t>Obesity</a:t>
            </a:r>
          </a:p>
        </p:txBody>
      </p:sp>
      <p:grpSp>
        <p:nvGrpSpPr>
          <p:cNvPr id="766981" name="Group 5"/>
          <p:cNvGrpSpPr>
            <a:grpSpLocks/>
          </p:cNvGrpSpPr>
          <p:nvPr/>
        </p:nvGrpSpPr>
        <p:grpSpPr bwMode="auto">
          <a:xfrm>
            <a:off x="3657600" y="3703638"/>
            <a:ext cx="1828800" cy="2012950"/>
            <a:chOff x="1843" y="2448"/>
            <a:chExt cx="1152" cy="1268"/>
          </a:xfrm>
        </p:grpSpPr>
        <p:sp>
          <p:nvSpPr>
            <p:cNvPr id="766982" name="Oval 6"/>
            <p:cNvSpPr>
              <a:spLocks noChangeArrowheads="1"/>
            </p:cNvSpPr>
            <p:nvPr/>
          </p:nvSpPr>
          <p:spPr bwMode="auto">
            <a:xfrm>
              <a:off x="1843" y="2736"/>
              <a:ext cx="979" cy="980"/>
            </a:xfrm>
            <a:prstGeom prst="ellipse">
              <a:avLst/>
            </a:prstGeom>
            <a:solidFill>
              <a:srgbClr val="99CCFF"/>
            </a:solidFill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2800" b="0">
                  <a:latin typeface="Arial" charset="0"/>
                </a:rPr>
                <a:t>Eat</a:t>
              </a:r>
              <a:br>
                <a:rPr lang="en-US" altLang="x-none" sz="2800" b="0">
                  <a:latin typeface="Arial" charset="0"/>
                </a:rPr>
              </a:br>
              <a:r>
                <a:rPr lang="en-US" altLang="x-none" sz="2800" b="0">
                  <a:latin typeface="Arial" charset="0"/>
                </a:rPr>
                <a:t>less!</a:t>
              </a:r>
            </a:p>
          </p:txBody>
        </p:sp>
        <p:sp>
          <p:nvSpPr>
            <p:cNvPr id="766983" name="AutoShape 7"/>
            <p:cNvSpPr>
              <a:spLocks noChangeArrowheads="1"/>
            </p:cNvSpPr>
            <p:nvPr/>
          </p:nvSpPr>
          <p:spPr bwMode="auto">
            <a:xfrm rot="-2540459">
              <a:off x="2592" y="2448"/>
              <a:ext cx="403" cy="345"/>
            </a:xfrm>
            <a:prstGeom prst="rightArrow">
              <a:avLst>
                <a:gd name="adj1" fmla="val 50000"/>
                <a:gd name="adj2" fmla="val 29203"/>
              </a:avLst>
            </a:prstGeom>
            <a:solidFill>
              <a:srgbClr val="6699FF"/>
            </a:solidFill>
            <a:ln w="762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66984" name="Group 8"/>
          <p:cNvGrpSpPr>
            <a:grpSpLocks/>
          </p:cNvGrpSpPr>
          <p:nvPr/>
        </p:nvGrpSpPr>
        <p:grpSpPr bwMode="auto">
          <a:xfrm>
            <a:off x="6858000" y="3703638"/>
            <a:ext cx="1920875" cy="2103437"/>
            <a:chOff x="3859" y="2448"/>
            <a:chExt cx="1210" cy="1325"/>
          </a:xfrm>
        </p:grpSpPr>
        <p:sp>
          <p:nvSpPr>
            <p:cNvPr id="766985" name="Oval 9"/>
            <p:cNvSpPr>
              <a:spLocks noChangeArrowheads="1"/>
            </p:cNvSpPr>
            <p:nvPr/>
          </p:nvSpPr>
          <p:spPr bwMode="auto">
            <a:xfrm>
              <a:off x="4032" y="2736"/>
              <a:ext cx="1037" cy="1037"/>
            </a:xfrm>
            <a:prstGeom prst="ellipse">
              <a:avLst/>
            </a:prstGeom>
            <a:solidFill>
              <a:srgbClr val="99CCFF"/>
            </a:solidFill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2800" b="0">
                  <a:latin typeface="Arial" charset="0"/>
                </a:rPr>
                <a:t>Exercise</a:t>
              </a:r>
              <a:br>
                <a:rPr lang="en-US" altLang="x-none" sz="2800" b="0">
                  <a:latin typeface="Arial" charset="0"/>
                </a:rPr>
              </a:br>
              <a:r>
                <a:rPr lang="en-US" altLang="x-none" sz="2800" b="0">
                  <a:latin typeface="Arial" charset="0"/>
                </a:rPr>
                <a:t>more!</a:t>
              </a:r>
            </a:p>
          </p:txBody>
        </p:sp>
        <p:sp>
          <p:nvSpPr>
            <p:cNvPr id="766986" name="AutoShape 10"/>
            <p:cNvSpPr>
              <a:spLocks noChangeArrowheads="1"/>
            </p:cNvSpPr>
            <p:nvPr/>
          </p:nvSpPr>
          <p:spPr bwMode="auto">
            <a:xfrm rot="13407198">
              <a:off x="3859" y="2448"/>
              <a:ext cx="403" cy="345"/>
            </a:xfrm>
            <a:prstGeom prst="rightArrow">
              <a:avLst>
                <a:gd name="adj1" fmla="val 50000"/>
                <a:gd name="adj2" fmla="val 29203"/>
              </a:avLst>
            </a:prstGeom>
            <a:solidFill>
              <a:srgbClr val="6699FF"/>
            </a:solidFill>
            <a:ln w="762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6987" name="Text Box 11"/>
          <p:cNvSpPr txBox="1">
            <a:spLocks noChangeArrowheads="1"/>
          </p:cNvSpPr>
          <p:nvPr/>
        </p:nvSpPr>
        <p:spPr bwMode="auto">
          <a:xfrm>
            <a:off x="998538" y="4618038"/>
            <a:ext cx="2201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solidFill>
                  <a:schemeClr val="folHlink"/>
                </a:solidFill>
                <a:latin typeface="Arial" charset="0"/>
              </a:rPr>
              <a:t>What’s to decide?</a:t>
            </a:r>
          </a:p>
        </p:txBody>
      </p:sp>
    </p:spTree>
    <p:extLst>
      <p:ext uri="{BB962C8B-B14F-4D97-AF65-F5344CB8AC3E}">
        <p14:creationId xmlns:p14="http://schemas.microsoft.com/office/powerpoint/2010/main" val="172925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  <p:bldP spid="766980" grpId="0" animBg="1"/>
      <p:bldP spid="76698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E58B-4FE4-6943-B6A6-E8F459A3C0FC}" type="slidenum">
              <a:rPr lang="en-US" altLang="x-none"/>
              <a:pPr/>
              <a:t>57</a:t>
            </a:fld>
            <a:endParaRPr lang="en-US" altLang="x-none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549275"/>
          </a:xfrm>
        </p:spPr>
        <p:txBody>
          <a:bodyPr/>
          <a:lstStyle/>
          <a:p>
            <a:r>
              <a:rPr lang="en-US" altLang="x-none"/>
              <a:t>It’s not that simple …</a:t>
            </a:r>
          </a:p>
        </p:txBody>
      </p:sp>
      <p:grpSp>
        <p:nvGrpSpPr>
          <p:cNvPr id="768003" name="Group 3"/>
          <p:cNvGrpSpPr>
            <a:grpSpLocks/>
          </p:cNvGrpSpPr>
          <p:nvPr/>
        </p:nvGrpSpPr>
        <p:grpSpPr bwMode="auto">
          <a:xfrm>
            <a:off x="549275" y="960438"/>
            <a:ext cx="7954963" cy="4938712"/>
            <a:chOff x="2711" y="670"/>
            <a:chExt cx="2975" cy="2510"/>
          </a:xfrm>
        </p:grpSpPr>
        <p:sp>
          <p:nvSpPr>
            <p:cNvPr id="768004" name="Rectangle 4"/>
            <p:cNvSpPr>
              <a:spLocks noChangeArrowheads="1"/>
            </p:cNvSpPr>
            <p:nvPr/>
          </p:nvSpPr>
          <p:spPr bwMode="auto">
            <a:xfrm>
              <a:off x="2711" y="684"/>
              <a:ext cx="2975" cy="246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>
              <a:prstShdw prst="shdw17" dist="17961" dir="2700000">
                <a:srgbClr val="CCECFF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CE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68005" name="Picture 5" descr="r05-0081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" y="670"/>
              <a:ext cx="2790" cy="2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8006" name="Text Box 6"/>
          <p:cNvSpPr txBox="1">
            <a:spLocks noChangeArrowheads="1"/>
          </p:cNvSpPr>
          <p:nvPr/>
        </p:nvSpPr>
        <p:spPr bwMode="auto">
          <a:xfrm>
            <a:off x="6553200" y="4892675"/>
            <a:ext cx="2185988" cy="1187450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2400" b="0">
                <a:solidFill>
                  <a:srgbClr val="FFFF00"/>
                </a:solidFill>
                <a:latin typeface="Arial" charset="0"/>
              </a:rPr>
              <a:t>Lots of </a:t>
            </a:r>
            <a:br>
              <a:rPr lang="en-US" altLang="x-none" sz="2400" b="0">
                <a:solidFill>
                  <a:srgbClr val="FFFF00"/>
                </a:solidFill>
                <a:latin typeface="Arial" charset="0"/>
              </a:rPr>
            </a:br>
            <a:r>
              <a:rPr lang="en-US" altLang="x-none" sz="2400" b="0">
                <a:solidFill>
                  <a:srgbClr val="FFFF00"/>
                </a:solidFill>
                <a:latin typeface="Arial" charset="0"/>
              </a:rPr>
              <a:t>components, </a:t>
            </a:r>
            <a:br>
              <a:rPr lang="en-US" altLang="x-none" sz="2400" b="0">
                <a:solidFill>
                  <a:srgbClr val="FFFF00"/>
                </a:solidFill>
                <a:latin typeface="Arial" charset="0"/>
              </a:rPr>
            </a:br>
            <a:r>
              <a:rPr lang="en-US" altLang="x-none" sz="2400" b="0">
                <a:solidFill>
                  <a:srgbClr val="FFFF00"/>
                </a:solidFill>
                <a:latin typeface="Arial" charset="0"/>
              </a:rPr>
              <a:t>all interrelated!</a:t>
            </a:r>
          </a:p>
        </p:txBody>
      </p:sp>
    </p:spTree>
    <p:extLst>
      <p:ext uri="{BB962C8B-B14F-4D97-AF65-F5344CB8AC3E}">
        <p14:creationId xmlns:p14="http://schemas.microsoft.com/office/powerpoint/2010/main" val="165610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C918-30A9-5745-8BD7-D865663E2C57}" type="slidenum">
              <a:rPr lang="en-US" altLang="x-none"/>
              <a:pPr/>
              <a:t>58</a:t>
            </a:fld>
            <a:endParaRPr lang="en-US" altLang="x-none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549275"/>
          </a:xfrm>
        </p:spPr>
        <p:txBody>
          <a:bodyPr/>
          <a:lstStyle/>
          <a:p>
            <a:r>
              <a:rPr lang="en-US" altLang="x-none"/>
              <a:t>Hire More Experts!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638" y="1154113"/>
            <a:ext cx="3749675" cy="4835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000"/>
              <a:t>Nutrition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Exercise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Transportation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City planning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Public safety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Education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Family guidance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Media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Government policy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Management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Legal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Financial experts</a:t>
            </a:r>
          </a:p>
          <a:p>
            <a:pPr>
              <a:lnSpc>
                <a:spcPct val="90000"/>
              </a:lnSpc>
            </a:pPr>
            <a:r>
              <a:rPr lang="en-US" altLang="x-none" sz="2000"/>
              <a:t>…</a:t>
            </a:r>
          </a:p>
        </p:txBody>
      </p:sp>
      <p:grpSp>
        <p:nvGrpSpPr>
          <p:cNvPr id="769028" name="Group 4"/>
          <p:cNvGrpSpPr>
            <a:grpSpLocks/>
          </p:cNvGrpSpPr>
          <p:nvPr/>
        </p:nvGrpSpPr>
        <p:grpSpPr bwMode="auto">
          <a:xfrm>
            <a:off x="3840163" y="1325563"/>
            <a:ext cx="5029200" cy="4297362"/>
            <a:chOff x="2711" y="670"/>
            <a:chExt cx="2975" cy="2510"/>
          </a:xfrm>
        </p:grpSpPr>
        <p:sp>
          <p:nvSpPr>
            <p:cNvPr id="769029" name="Rectangle 5"/>
            <p:cNvSpPr>
              <a:spLocks noChangeArrowheads="1"/>
            </p:cNvSpPr>
            <p:nvPr/>
          </p:nvSpPr>
          <p:spPr bwMode="auto">
            <a:xfrm>
              <a:off x="2711" y="684"/>
              <a:ext cx="2975" cy="246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>
              <a:prstShdw prst="shdw17" dist="17961" dir="2700000">
                <a:srgbClr val="CCECFF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CE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69030" name="Picture 6" descr="r05-0081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" y="670"/>
              <a:ext cx="2790" cy="2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9031" name="Text Box 7"/>
          <p:cNvSpPr txBox="1">
            <a:spLocks noChangeArrowheads="1"/>
          </p:cNvSpPr>
          <p:nvPr/>
        </p:nvSpPr>
        <p:spPr bwMode="auto">
          <a:xfrm>
            <a:off x="1371600" y="5440363"/>
            <a:ext cx="947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>
                <a:solidFill>
                  <a:schemeClr val="folHlink"/>
                </a:solidFill>
                <a:latin typeface="Arial" charset="0"/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5733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9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9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9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9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90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90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90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90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90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90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90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90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build="p"/>
      <p:bldP spid="7690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3E56-373F-7147-855D-06109CC7BB5A}" type="slidenum">
              <a:rPr lang="en-US" altLang="x-none"/>
              <a:pPr/>
              <a:t>59</a:t>
            </a:fld>
            <a:endParaRPr lang="en-US" altLang="x-none"/>
          </a:p>
        </p:txBody>
      </p:sp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639762"/>
          </a:xfrm>
        </p:spPr>
        <p:txBody>
          <a:bodyPr/>
          <a:lstStyle/>
          <a:p>
            <a:r>
              <a:rPr lang="en-US" altLang="x-none"/>
              <a:t>Problems with Experts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4815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/>
              <a:t>Each expert works within his or her own </a:t>
            </a:r>
            <a:br>
              <a:rPr lang="en-US" altLang="x-none" dirty="0"/>
            </a:br>
            <a:r>
              <a:rPr lang="en-US" altLang="x-none" dirty="0"/>
              <a:t>domain of expertise</a:t>
            </a:r>
          </a:p>
          <a:p>
            <a:pPr lvl="1"/>
            <a:r>
              <a:rPr lang="en-US" altLang="x-none" u="sng" dirty="0"/>
              <a:t>Decision silos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They don’t talk to each other</a:t>
            </a:r>
          </a:p>
          <a:p>
            <a:pPr lvl="1"/>
            <a:r>
              <a:rPr lang="en-US" altLang="x-none" dirty="0"/>
              <a:t>Each domain has its </a:t>
            </a:r>
            <a:r>
              <a:rPr lang="en-US" altLang="x-none" u="sng" dirty="0"/>
              <a:t>own language and vocabulary</a:t>
            </a:r>
          </a:p>
          <a:p>
            <a:pPr lvl="4"/>
            <a:endParaRPr lang="en-US" altLang="x-none" dirty="0"/>
          </a:p>
          <a:p>
            <a:r>
              <a:rPr lang="en-US" altLang="x-none" dirty="0"/>
              <a:t>Expert A’s decisions don’t agree with </a:t>
            </a:r>
            <a:br>
              <a:rPr lang="en-US" altLang="x-none" dirty="0"/>
            </a:br>
            <a:r>
              <a:rPr lang="en-US" altLang="x-none" dirty="0"/>
              <a:t>Expert B’s decisions</a:t>
            </a:r>
          </a:p>
          <a:p>
            <a:pPr lvl="4"/>
            <a:endParaRPr lang="en-US" altLang="x-none" dirty="0"/>
          </a:p>
          <a:p>
            <a:r>
              <a:rPr lang="en-US" altLang="x-none" u="sng" dirty="0"/>
              <a:t>Nobody sees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838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A586-D0A6-514A-AC9E-1912E3794A60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Bonus Lecture!</a:t>
            </a:r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4464"/>
            <a:ext cx="8229600" cy="5013936"/>
          </a:xfrm>
        </p:spPr>
        <p:txBody>
          <a:bodyPr/>
          <a:lstStyle/>
          <a:p>
            <a:r>
              <a:rPr lang="en-US" altLang="x-none" dirty="0">
                <a:solidFill>
                  <a:schemeClr val="folHlink"/>
                </a:solidFill>
              </a:rPr>
              <a:t>Processing Scientific Data: Four Case Studies</a:t>
            </a:r>
          </a:p>
          <a:p>
            <a:pPr lvl="4"/>
            <a:endParaRPr lang="en-US" altLang="x-none" dirty="0">
              <a:solidFill>
                <a:schemeClr val="folHlink"/>
              </a:solidFill>
            </a:endParaRPr>
          </a:p>
          <a:p>
            <a:pPr lvl="1"/>
            <a:r>
              <a:rPr lang="en-US" altLang="x-none" dirty="0">
                <a:solidFill>
                  <a:srgbClr val="0033CC"/>
                </a:solidFill>
              </a:rPr>
              <a:t>Collaborative Information Portal</a:t>
            </a:r>
          </a:p>
          <a:p>
            <a:pPr lvl="2"/>
            <a:r>
              <a:rPr lang="en-US" altLang="x-none" dirty="0"/>
              <a:t>NASA Mars Exploration Rovers Mission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>
                <a:solidFill>
                  <a:srgbClr val="0033CC"/>
                </a:solidFill>
              </a:rPr>
              <a:t>Systems Health Information Portal</a:t>
            </a:r>
          </a:p>
          <a:p>
            <a:pPr lvl="2"/>
            <a:r>
              <a:rPr lang="en-US" altLang="x-none" dirty="0"/>
              <a:t>NASA Space Station and Crewed Space Vehicles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>
                <a:solidFill>
                  <a:srgbClr val="0033CC"/>
                </a:solidFill>
              </a:rPr>
              <a:t>National Ignition Facility (NIF)</a:t>
            </a:r>
          </a:p>
          <a:p>
            <a:pPr lvl="2"/>
            <a:r>
              <a:rPr lang="en-US" altLang="x-none" dirty="0"/>
              <a:t>Lawrence Livermore National Laboratory</a:t>
            </a:r>
          </a:p>
          <a:p>
            <a:pPr lvl="4"/>
            <a:endParaRPr lang="en-US" altLang="x-none" dirty="0"/>
          </a:p>
          <a:p>
            <a:pPr lvl="1"/>
            <a:r>
              <a:rPr lang="en-US" altLang="x-none" dirty="0">
                <a:solidFill>
                  <a:srgbClr val="0033CC"/>
                </a:solidFill>
              </a:rPr>
              <a:t>Smarter Planet Platform for the </a:t>
            </a:r>
            <a:br>
              <a:rPr lang="en-US" altLang="x-none" dirty="0">
                <a:solidFill>
                  <a:srgbClr val="0033CC"/>
                </a:solidFill>
              </a:rPr>
            </a:br>
            <a:r>
              <a:rPr lang="en-US" altLang="x-none" dirty="0">
                <a:solidFill>
                  <a:srgbClr val="0033CC"/>
                </a:solidFill>
              </a:rPr>
              <a:t>Analysis and Simulation of Health (SPLASH)</a:t>
            </a:r>
          </a:p>
          <a:p>
            <a:pPr lvl="2"/>
            <a:r>
              <a:rPr lang="en-US" altLang="x-none" dirty="0"/>
              <a:t>IBM Almaden Research </a:t>
            </a:r>
            <a:r>
              <a:rPr lang="en-US" altLang="x-none" dirty="0" smtClean="0"/>
              <a:t>Center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251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5E51-D801-AA44-959D-C6DA188F763A}" type="slidenum">
              <a:rPr lang="en-US" altLang="x-none"/>
              <a:pPr/>
              <a:t>60</a:t>
            </a:fld>
            <a:endParaRPr lang="en-US" altLang="x-none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639762"/>
          </a:xfrm>
        </p:spPr>
        <p:txBody>
          <a:bodyPr/>
          <a:lstStyle/>
          <a:p>
            <a:r>
              <a:rPr lang="en-US" altLang="x-none"/>
              <a:t>Unintended Consequences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275" y="1143000"/>
            <a:ext cx="8229600" cy="5029200"/>
          </a:xfrm>
        </p:spPr>
        <p:txBody>
          <a:bodyPr/>
          <a:lstStyle/>
          <a:p>
            <a:r>
              <a:rPr lang="en-US" altLang="x-none" sz="2000" dirty="0"/>
              <a:t>Find a neighborhood where obesity is a major problem</a:t>
            </a:r>
          </a:p>
          <a:p>
            <a:pPr lvl="4"/>
            <a:endParaRPr lang="en-US" altLang="x-none" sz="900" dirty="0"/>
          </a:p>
          <a:p>
            <a:r>
              <a:rPr lang="en-US" altLang="x-none" sz="2000" dirty="0"/>
              <a:t>Decide to replace the local store that sells bad, unhealthy food </a:t>
            </a:r>
            <a:br>
              <a:rPr lang="en-US" altLang="x-none" sz="2000" dirty="0"/>
            </a:br>
            <a:r>
              <a:rPr lang="en-US" altLang="x-none" sz="2000" dirty="0"/>
              <a:t>with one that sells good, healthy food</a:t>
            </a:r>
          </a:p>
          <a:p>
            <a:pPr lvl="1"/>
            <a:r>
              <a:rPr lang="en-US" altLang="x-none" sz="2000" dirty="0"/>
              <a:t>Hooray! The store becomes popular </a:t>
            </a:r>
            <a:br>
              <a:rPr lang="en-US" altLang="x-none" sz="2000" dirty="0"/>
            </a:br>
            <a:r>
              <a:rPr lang="en-US" altLang="x-none" sz="2000" dirty="0"/>
              <a:t>and everyone wants to shop there</a:t>
            </a:r>
          </a:p>
          <a:p>
            <a:pPr lvl="1"/>
            <a:r>
              <a:rPr lang="en-US" altLang="x-none" sz="2000" u="sng" dirty="0"/>
              <a:t>Their average BMI (body mass index) decreases</a:t>
            </a:r>
          </a:p>
          <a:p>
            <a:pPr lvl="4"/>
            <a:endParaRPr lang="en-US" altLang="x-none" sz="900" dirty="0">
              <a:solidFill>
                <a:schemeClr val="folHlink"/>
              </a:solidFill>
            </a:endParaRPr>
          </a:p>
          <a:p>
            <a:r>
              <a:rPr lang="en-US" altLang="x-none" sz="2000" dirty="0"/>
              <a:t>The store gets too busy and crowded</a:t>
            </a:r>
          </a:p>
          <a:p>
            <a:pPr lvl="4"/>
            <a:endParaRPr lang="en-US" altLang="x-none" sz="900" dirty="0"/>
          </a:p>
          <a:p>
            <a:r>
              <a:rPr lang="en-US" altLang="x-none" sz="2000" dirty="0"/>
              <a:t>Instead of walking to the store, people get into their cars and </a:t>
            </a:r>
            <a:br>
              <a:rPr lang="en-US" altLang="x-none" sz="2000" dirty="0"/>
            </a:br>
            <a:r>
              <a:rPr lang="en-US" altLang="x-none" sz="2000" dirty="0"/>
              <a:t>drive to a bad, unhealthy store over in the next neighborhood</a:t>
            </a:r>
          </a:p>
          <a:p>
            <a:pPr lvl="1"/>
            <a:r>
              <a:rPr lang="en-US" altLang="x-none" sz="2000" dirty="0"/>
              <a:t>Neighborhood residents return to eating bad food </a:t>
            </a:r>
          </a:p>
          <a:p>
            <a:pPr lvl="1"/>
            <a:r>
              <a:rPr lang="en-US" altLang="x-none" sz="2000" dirty="0"/>
              <a:t>Now they exercise less than previously</a:t>
            </a:r>
          </a:p>
          <a:p>
            <a:pPr lvl="1"/>
            <a:r>
              <a:rPr lang="en-US" altLang="x-none" sz="2000" u="sng" dirty="0"/>
              <a:t>Their average BMI increases to higher than </a:t>
            </a:r>
            <a:br>
              <a:rPr lang="en-US" altLang="x-none" sz="2000" u="sng" dirty="0"/>
            </a:br>
            <a:r>
              <a:rPr lang="en-US" altLang="x-none" sz="2000" u="sng" dirty="0"/>
              <a:t>what is was before</a:t>
            </a:r>
          </a:p>
        </p:txBody>
      </p:sp>
    </p:spTree>
    <p:extLst>
      <p:ext uri="{BB962C8B-B14F-4D97-AF65-F5344CB8AC3E}">
        <p14:creationId xmlns:p14="http://schemas.microsoft.com/office/powerpoint/2010/main" val="3217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1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1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1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1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9734-94FD-974D-9C5F-EBA8923B4D87}" type="slidenum">
              <a:rPr lang="en-US" altLang="x-none"/>
              <a:pPr/>
              <a:t>61</a:t>
            </a:fld>
            <a:endParaRPr lang="en-US" altLang="x-none"/>
          </a:p>
        </p:txBody>
      </p:sp>
      <p:grpSp>
        <p:nvGrpSpPr>
          <p:cNvPr id="776194" name="Group 2"/>
          <p:cNvGrpSpPr>
            <a:grpSpLocks/>
          </p:cNvGrpSpPr>
          <p:nvPr/>
        </p:nvGrpSpPr>
        <p:grpSpPr bwMode="auto">
          <a:xfrm>
            <a:off x="474663" y="1152525"/>
            <a:ext cx="8212137" cy="4470400"/>
            <a:chOff x="126" y="778"/>
            <a:chExt cx="5250" cy="3113"/>
          </a:xfrm>
        </p:grpSpPr>
        <p:grpSp>
          <p:nvGrpSpPr>
            <p:cNvPr id="776195" name="Group 3"/>
            <p:cNvGrpSpPr>
              <a:grpSpLocks/>
            </p:cNvGrpSpPr>
            <p:nvPr/>
          </p:nvGrpSpPr>
          <p:grpSpPr bwMode="auto">
            <a:xfrm>
              <a:off x="4003" y="1364"/>
              <a:ext cx="991" cy="971"/>
              <a:chOff x="4098" y="1320"/>
              <a:chExt cx="991" cy="971"/>
            </a:xfrm>
          </p:grpSpPr>
          <p:grpSp>
            <p:nvGrpSpPr>
              <p:cNvPr id="776196" name="Group 4"/>
              <p:cNvGrpSpPr>
                <a:grpSpLocks/>
              </p:cNvGrpSpPr>
              <p:nvPr/>
            </p:nvGrpSpPr>
            <p:grpSpPr bwMode="auto">
              <a:xfrm>
                <a:off x="4098" y="1925"/>
                <a:ext cx="991" cy="366"/>
                <a:chOff x="4098" y="1925"/>
                <a:chExt cx="991" cy="366"/>
              </a:xfrm>
            </p:grpSpPr>
            <p:grpSp>
              <p:nvGrpSpPr>
                <p:cNvPr id="776197" name="Group 5"/>
                <p:cNvGrpSpPr>
                  <a:grpSpLocks/>
                </p:cNvGrpSpPr>
                <p:nvPr/>
              </p:nvGrpSpPr>
              <p:grpSpPr bwMode="auto">
                <a:xfrm>
                  <a:off x="4098" y="1925"/>
                  <a:ext cx="329" cy="366"/>
                  <a:chOff x="4039" y="1937"/>
                  <a:chExt cx="329" cy="366"/>
                </a:xfrm>
              </p:grpSpPr>
              <p:grpSp>
                <p:nvGrpSpPr>
                  <p:cNvPr id="776198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4078" y="1937"/>
                    <a:ext cx="247" cy="216"/>
                    <a:chOff x="3824358" y="990600"/>
                    <a:chExt cx="457200" cy="457200"/>
                  </a:xfrm>
                </p:grpSpPr>
                <p:sp>
                  <p:nvSpPr>
                    <p:cNvPr id="4" name="Oval 3"/>
                    <p:cNvSpPr/>
                    <p:nvPr/>
                  </p:nvSpPr>
                  <p:spPr>
                    <a:xfrm>
                      <a:off x="3823297" y="989732"/>
                      <a:ext cx="458370" cy="456282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hangingPunct="1">
                        <a:defRPr/>
                      </a:pPr>
                      <a:endParaRPr lang="en-US" sz="1400"/>
                    </a:p>
                  </p:txBody>
                </p:sp>
                <p:cxnSp>
                  <p:nvCxnSpPr>
                    <p:cNvPr id="9" name="Straight Arrow Connector 8"/>
                    <p:cNvCxnSpPr>
                      <a:endCxn id="4" idx="7"/>
                    </p:cNvCxnSpPr>
                    <p:nvPr/>
                  </p:nvCxnSpPr>
                  <p:spPr>
                    <a:xfrm flipV="1">
                      <a:off x="4037453" y="1057588"/>
                      <a:ext cx="176585" cy="161455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6201" name="Text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2153"/>
                    <a:ext cx="329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x-none" sz="800">
                        <a:ea typeface="Arial" charset="0"/>
                        <a:cs typeface="Arial" charset="0"/>
                      </a:rPr>
                      <a:t>Lever1</a:t>
                    </a:r>
                  </a:p>
                </p:txBody>
              </p:sp>
            </p:grpSp>
            <p:grpSp>
              <p:nvGrpSpPr>
                <p:cNvPr id="776202" name="Group 10"/>
                <p:cNvGrpSpPr>
                  <a:grpSpLocks/>
                </p:cNvGrpSpPr>
                <p:nvPr/>
              </p:nvGrpSpPr>
              <p:grpSpPr bwMode="auto">
                <a:xfrm>
                  <a:off x="4430" y="1925"/>
                  <a:ext cx="328" cy="365"/>
                  <a:chOff x="4452" y="1937"/>
                  <a:chExt cx="328" cy="365"/>
                </a:xfrm>
              </p:grpSpPr>
              <p:grpSp>
                <p:nvGrpSpPr>
                  <p:cNvPr id="776203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4490" y="1937"/>
                    <a:ext cx="247" cy="216"/>
                    <a:chOff x="4586358" y="990600"/>
                    <a:chExt cx="457200" cy="457200"/>
                  </a:xfrm>
                </p:grpSpPr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4586901" y="989732"/>
                      <a:ext cx="458370" cy="456282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hangingPunct="1">
                        <a:defRPr/>
                      </a:pPr>
                      <a:endParaRPr lang="en-US" sz="1400"/>
                    </a:p>
                  </p:txBody>
                </p:sp>
                <p:cxnSp>
                  <p:nvCxnSpPr>
                    <p:cNvPr id="10" name="Straight Arrow Connector 9"/>
                    <p:cNvCxnSpPr>
                      <a:endCxn id="6" idx="6"/>
                    </p:cNvCxnSpPr>
                    <p:nvPr/>
                  </p:nvCxnSpPr>
                  <p:spPr>
                    <a:xfrm flipV="1">
                      <a:off x="4801058" y="1219043"/>
                      <a:ext cx="24421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6206" name="Text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52" y="2153"/>
                    <a:ext cx="328" cy="1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x-none" sz="800">
                        <a:ea typeface="Arial" charset="0"/>
                        <a:cs typeface="Arial" charset="0"/>
                      </a:rPr>
                      <a:t>Lever2</a:t>
                    </a:r>
                  </a:p>
                </p:txBody>
              </p:sp>
            </p:grpSp>
            <p:grpSp>
              <p:nvGrpSpPr>
                <p:cNvPr id="776207" name="Group 15"/>
                <p:cNvGrpSpPr>
                  <a:grpSpLocks/>
                </p:cNvGrpSpPr>
                <p:nvPr/>
              </p:nvGrpSpPr>
              <p:grpSpPr bwMode="auto">
                <a:xfrm>
                  <a:off x="4760" y="1925"/>
                  <a:ext cx="329" cy="366"/>
                  <a:chOff x="4861" y="1937"/>
                  <a:chExt cx="329" cy="366"/>
                </a:xfrm>
              </p:grpSpPr>
              <p:grpSp>
                <p:nvGrpSpPr>
                  <p:cNvPr id="776208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4902" y="1937"/>
                    <a:ext cx="247" cy="216"/>
                    <a:chOff x="5348358" y="990600"/>
                    <a:chExt cx="457200" cy="457200"/>
                  </a:xfrm>
                </p:grpSpPr>
                <p:sp>
                  <p:nvSpPr>
                    <p:cNvPr id="7" name="Oval 6"/>
                    <p:cNvSpPr/>
                    <p:nvPr/>
                  </p:nvSpPr>
                  <p:spPr>
                    <a:xfrm>
                      <a:off x="5348682" y="989732"/>
                      <a:ext cx="458370" cy="456282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hangingPunct="1">
                        <a:defRPr/>
                      </a:pPr>
                      <a:endParaRPr lang="en-US" sz="1400"/>
                    </a:p>
                  </p:txBody>
                </p:sp>
                <p:cxnSp>
                  <p:nvCxnSpPr>
                    <p:cNvPr id="12" name="Straight Arrow Connector 11"/>
                    <p:cNvCxnSpPr>
                      <a:endCxn id="7" idx="1"/>
                    </p:cNvCxnSpPr>
                    <p:nvPr/>
                  </p:nvCxnSpPr>
                  <p:spPr>
                    <a:xfrm rot="16200000" flipV="1">
                      <a:off x="5404151" y="1069748"/>
                      <a:ext cx="161455" cy="137136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6211" name="Text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1" y="2153"/>
                    <a:ext cx="329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x-none" sz="800">
                        <a:ea typeface="Arial" charset="0"/>
                        <a:cs typeface="Arial" charset="0"/>
                      </a:rPr>
                      <a:t>Lever3</a:t>
                    </a:r>
                  </a:p>
                </p:txBody>
              </p:sp>
            </p:grpSp>
          </p:grpSp>
          <p:grpSp>
            <p:nvGrpSpPr>
              <p:cNvPr id="776212" name="Group 20"/>
              <p:cNvGrpSpPr>
                <a:grpSpLocks/>
              </p:cNvGrpSpPr>
              <p:nvPr/>
            </p:nvGrpSpPr>
            <p:grpSpPr bwMode="auto">
              <a:xfrm>
                <a:off x="4132" y="1320"/>
                <a:ext cx="924" cy="565"/>
                <a:chOff x="3958" y="584"/>
                <a:chExt cx="1276" cy="82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3959" y="584"/>
                  <a:ext cx="615" cy="38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3959" y="1015"/>
                  <a:ext cx="615" cy="38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4619" y="584"/>
                  <a:ext cx="615" cy="38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619" y="1015"/>
                  <a:ext cx="615" cy="38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4019" y="656"/>
                  <a:ext cx="482" cy="266"/>
                </a:xfrm>
                <a:custGeom>
                  <a:avLst/>
                  <a:gdLst>
                    <a:gd name="connsiteX0" fmla="*/ 0 w 835572"/>
                    <a:gd name="connsiteY0" fmla="*/ 394138 h 470338"/>
                    <a:gd name="connsiteX1" fmla="*/ 220717 w 835572"/>
                    <a:gd name="connsiteY1" fmla="*/ 0 h 470338"/>
                    <a:gd name="connsiteX2" fmla="*/ 457200 w 835572"/>
                    <a:gd name="connsiteY2" fmla="*/ 394138 h 470338"/>
                    <a:gd name="connsiteX3" fmla="*/ 835572 w 835572"/>
                    <a:gd name="connsiteY3" fmla="*/ 457200 h 4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5572" h="470338">
                      <a:moveTo>
                        <a:pt x="0" y="394138"/>
                      </a:moveTo>
                      <a:cubicBezTo>
                        <a:pt x="72258" y="197069"/>
                        <a:pt x="144517" y="0"/>
                        <a:pt x="220717" y="0"/>
                      </a:cubicBezTo>
                      <a:cubicBezTo>
                        <a:pt x="296917" y="0"/>
                        <a:pt x="354724" y="317938"/>
                        <a:pt x="457200" y="394138"/>
                      </a:cubicBezTo>
                      <a:cubicBezTo>
                        <a:pt x="559676" y="470338"/>
                        <a:pt x="697624" y="463769"/>
                        <a:pt x="835572" y="457200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4700" y="656"/>
                  <a:ext cx="455" cy="258"/>
                </a:xfrm>
                <a:custGeom>
                  <a:avLst/>
                  <a:gdLst>
                    <a:gd name="connsiteX0" fmla="*/ 0 w 788276"/>
                    <a:gd name="connsiteY0" fmla="*/ 0 h 457200"/>
                    <a:gd name="connsiteX1" fmla="*/ 189186 w 788276"/>
                    <a:gd name="connsiteY1" fmla="*/ 378373 h 457200"/>
                    <a:gd name="connsiteX2" fmla="*/ 788276 w 788276"/>
                    <a:gd name="connsiteY2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8276" h="457200">
                      <a:moveTo>
                        <a:pt x="0" y="0"/>
                      </a:moveTo>
                      <a:cubicBezTo>
                        <a:pt x="28903" y="151086"/>
                        <a:pt x="57807" y="302173"/>
                        <a:pt x="189186" y="378373"/>
                      </a:cubicBezTo>
                      <a:cubicBezTo>
                        <a:pt x="320565" y="454573"/>
                        <a:pt x="554420" y="455886"/>
                        <a:pt x="788276" y="457200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4019" y="1083"/>
                  <a:ext cx="482" cy="273"/>
                </a:xfrm>
                <a:custGeom>
                  <a:avLst/>
                  <a:gdLst>
                    <a:gd name="connsiteX0" fmla="*/ 0 w 835572"/>
                    <a:gd name="connsiteY0" fmla="*/ 475593 h 480848"/>
                    <a:gd name="connsiteX1" fmla="*/ 268014 w 835572"/>
                    <a:gd name="connsiteY1" fmla="*/ 412531 h 480848"/>
                    <a:gd name="connsiteX2" fmla="*/ 378372 w 835572"/>
                    <a:gd name="connsiteY2" fmla="*/ 65690 h 480848"/>
                    <a:gd name="connsiteX3" fmla="*/ 835572 w 835572"/>
                    <a:gd name="connsiteY3" fmla="*/ 18393 h 48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5572" h="480848">
                      <a:moveTo>
                        <a:pt x="0" y="475593"/>
                      </a:moveTo>
                      <a:cubicBezTo>
                        <a:pt x="102476" y="478220"/>
                        <a:pt x="204952" y="480848"/>
                        <a:pt x="268014" y="412531"/>
                      </a:cubicBezTo>
                      <a:cubicBezTo>
                        <a:pt x="331076" y="344214"/>
                        <a:pt x="283779" y="131380"/>
                        <a:pt x="378372" y="65690"/>
                      </a:cubicBezTo>
                      <a:cubicBezTo>
                        <a:pt x="472965" y="0"/>
                        <a:pt x="654268" y="9196"/>
                        <a:pt x="835572" y="18393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4691" y="1075"/>
                  <a:ext cx="464" cy="279"/>
                </a:xfrm>
                <a:custGeom>
                  <a:avLst/>
                  <a:gdLst>
                    <a:gd name="connsiteX0" fmla="*/ 0 w 804042"/>
                    <a:gd name="connsiteY0" fmla="*/ 220718 h 491359"/>
                    <a:gd name="connsiteX1" fmla="*/ 126124 w 804042"/>
                    <a:gd name="connsiteY1" fmla="*/ 472966 h 491359"/>
                    <a:gd name="connsiteX2" fmla="*/ 346842 w 804042"/>
                    <a:gd name="connsiteY2" fmla="*/ 110359 h 491359"/>
                    <a:gd name="connsiteX3" fmla="*/ 804042 w 804042"/>
                    <a:gd name="connsiteY3" fmla="*/ 0 h 49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4042" h="491359">
                      <a:moveTo>
                        <a:pt x="0" y="220718"/>
                      </a:moveTo>
                      <a:cubicBezTo>
                        <a:pt x="34158" y="356038"/>
                        <a:pt x="68317" y="491359"/>
                        <a:pt x="126124" y="472966"/>
                      </a:cubicBezTo>
                      <a:cubicBezTo>
                        <a:pt x="183931" y="454573"/>
                        <a:pt x="233856" y="189187"/>
                        <a:pt x="346842" y="110359"/>
                      </a:cubicBezTo>
                      <a:cubicBezTo>
                        <a:pt x="459828" y="31531"/>
                        <a:pt x="631935" y="15765"/>
                        <a:pt x="804042" y="0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/>
                </a:p>
              </p:txBody>
            </p:sp>
          </p:grpSp>
        </p:grpSp>
        <p:sp>
          <p:nvSpPr>
            <p:cNvPr id="776221" name="TextBox 33"/>
            <p:cNvSpPr txBox="1">
              <a:spLocks noChangeArrowheads="1"/>
            </p:cNvSpPr>
            <p:nvPr/>
          </p:nvSpPr>
          <p:spPr bwMode="auto">
            <a:xfrm>
              <a:off x="3967" y="2329"/>
              <a:ext cx="140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Policy “Flight Simulator”</a:t>
              </a:r>
            </a:p>
          </p:txBody>
        </p:sp>
        <p:sp>
          <p:nvSpPr>
            <p:cNvPr id="776222" name="TextBox 62"/>
            <p:cNvSpPr txBox="1">
              <a:spLocks noChangeArrowheads="1"/>
            </p:cNvSpPr>
            <p:nvPr/>
          </p:nvSpPr>
          <p:spPr bwMode="auto">
            <a:xfrm>
              <a:off x="877" y="3700"/>
              <a:ext cx="147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Disease Progression Models</a:t>
              </a:r>
            </a:p>
          </p:txBody>
        </p:sp>
        <p:sp>
          <p:nvSpPr>
            <p:cNvPr id="776223" name="TextBox 65"/>
            <p:cNvSpPr txBox="1">
              <a:spLocks noChangeArrowheads="1"/>
            </p:cNvSpPr>
            <p:nvPr/>
          </p:nvSpPr>
          <p:spPr bwMode="auto">
            <a:xfrm>
              <a:off x="3608" y="3463"/>
              <a:ext cx="1324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Personalized Medicine</a:t>
              </a:r>
            </a:p>
            <a:p>
              <a:pPr algn="ctr" eaLnBrk="1" hangingPunct="1"/>
              <a:r>
                <a:rPr lang="en-US" altLang="x-none" sz="1200" i="1">
                  <a:latin typeface="Tahoma" charset="0"/>
                  <a:ea typeface="Tahoma" charset="0"/>
                  <a:cs typeface="Tahoma" charset="0"/>
                </a:rPr>
                <a:t>(Targeted interventions)</a:t>
              </a:r>
            </a:p>
          </p:txBody>
        </p:sp>
        <p:grpSp>
          <p:nvGrpSpPr>
            <p:cNvPr id="776224" name="Group 50"/>
            <p:cNvGrpSpPr>
              <a:grpSpLocks/>
            </p:cNvGrpSpPr>
            <p:nvPr/>
          </p:nvGrpSpPr>
          <p:grpSpPr bwMode="auto">
            <a:xfrm>
              <a:off x="2287" y="1683"/>
              <a:ext cx="1011" cy="1811"/>
              <a:chOff x="2906976" y="382130"/>
              <a:chExt cx="3275462" cy="5970910"/>
            </a:xfrm>
          </p:grpSpPr>
          <p:sp>
            <p:nvSpPr>
              <p:cNvPr id="39" name="Rounded Rectangle 38"/>
              <p:cNvSpPr>
                <a:spLocks noChangeArrowheads="1"/>
              </p:cNvSpPr>
              <p:nvPr/>
            </p:nvSpPr>
            <p:spPr bwMode="auto">
              <a:xfrm>
                <a:off x="2906976" y="382130"/>
                <a:ext cx="3275462" cy="80521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>
                    <a:latin typeface="Tahoma" charset="0"/>
                    <a:ea typeface="Tahoma" charset="0"/>
                    <a:cs typeface="Tahoma" charset="0"/>
                  </a:rPr>
                  <a:t>Healthcare Ecosystem</a:t>
                </a:r>
              </a:p>
              <a:p>
                <a:pPr algn="ctr" eaLnBrk="1" hangingPunct="1"/>
                <a:r>
                  <a:rPr lang="en-US" altLang="x-none" sz="800">
                    <a:latin typeface="Tahoma" charset="0"/>
                    <a:ea typeface="Tahoma" charset="0"/>
                    <a:cs typeface="Tahoma" charset="0"/>
                  </a:rPr>
                  <a:t>(Society)</a:t>
                </a:r>
              </a:p>
            </p:txBody>
          </p:sp>
          <p:sp>
            <p:nvSpPr>
              <p:cNvPr id="40" name="Rounded Rectangle 39"/>
              <p:cNvSpPr>
                <a:spLocks noChangeArrowheads="1"/>
              </p:cNvSpPr>
              <p:nvPr/>
            </p:nvSpPr>
            <p:spPr bwMode="auto">
              <a:xfrm>
                <a:off x="2906976" y="2104027"/>
                <a:ext cx="3275462" cy="80521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>
                    <a:latin typeface="Tahoma" charset="0"/>
                    <a:ea typeface="Tahoma" charset="0"/>
                    <a:cs typeface="Tahoma" charset="0"/>
                  </a:rPr>
                  <a:t>System Structure</a:t>
                </a:r>
              </a:p>
              <a:p>
                <a:pPr algn="ctr" eaLnBrk="1" hangingPunct="1"/>
                <a:r>
                  <a:rPr lang="en-US" altLang="x-none" sz="800">
                    <a:latin typeface="Tahoma" charset="0"/>
                    <a:ea typeface="Tahoma" charset="0"/>
                    <a:cs typeface="Tahoma" charset="0"/>
                  </a:rPr>
                  <a:t>(Organizations)</a:t>
                </a:r>
              </a:p>
            </p:txBody>
          </p:sp>
          <p:sp>
            <p:nvSpPr>
              <p:cNvPr id="41" name="Rounded Rectangle 40"/>
              <p:cNvSpPr>
                <a:spLocks noChangeArrowheads="1"/>
              </p:cNvSpPr>
              <p:nvPr/>
            </p:nvSpPr>
            <p:spPr bwMode="auto">
              <a:xfrm>
                <a:off x="2906976" y="3825924"/>
                <a:ext cx="3275462" cy="80521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>
                    <a:latin typeface="Tahoma" charset="0"/>
                    <a:ea typeface="Tahoma" charset="0"/>
                    <a:cs typeface="Tahoma" charset="0"/>
                  </a:rPr>
                  <a:t>Delivery Operations</a:t>
                </a:r>
              </a:p>
              <a:p>
                <a:pPr algn="ctr" eaLnBrk="1" hangingPunct="1"/>
                <a:r>
                  <a:rPr lang="en-US" altLang="x-none" sz="800">
                    <a:latin typeface="Tahoma" charset="0"/>
                    <a:ea typeface="Tahoma" charset="0"/>
                    <a:cs typeface="Tahoma" charset="0"/>
                  </a:rPr>
                  <a:t>(Processes)</a:t>
                </a:r>
              </a:p>
            </p:txBody>
          </p:sp>
          <p:sp>
            <p:nvSpPr>
              <p:cNvPr id="42" name="Rounded Rectangle 41"/>
              <p:cNvSpPr>
                <a:spLocks noChangeArrowheads="1"/>
              </p:cNvSpPr>
              <p:nvPr/>
            </p:nvSpPr>
            <p:spPr bwMode="auto">
              <a:xfrm>
                <a:off x="2906976" y="5547822"/>
                <a:ext cx="3275462" cy="80521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>
                    <a:latin typeface="Tahoma" charset="0"/>
                    <a:ea typeface="Tahoma" charset="0"/>
                    <a:cs typeface="Tahoma" charset="0"/>
                  </a:rPr>
                  <a:t>Clinical Practices</a:t>
                </a:r>
              </a:p>
              <a:p>
                <a:pPr algn="ctr" eaLnBrk="1" hangingPunct="1"/>
                <a:r>
                  <a:rPr lang="en-US" altLang="x-none" sz="800">
                    <a:latin typeface="Tahoma" charset="0"/>
                    <a:ea typeface="Tahoma" charset="0"/>
                    <a:cs typeface="Tahoma" charset="0"/>
                  </a:rPr>
                  <a:t>(People)</a:t>
                </a:r>
              </a:p>
            </p:txBody>
          </p:sp>
          <p:cxnSp>
            <p:nvCxnSpPr>
              <p:cNvPr id="44" name="Straight Arrow Connector 43"/>
              <p:cNvCxnSpPr>
                <a:cxnSpLocks noChangeShapeType="1"/>
              </p:cNvCxnSpPr>
              <p:nvPr/>
            </p:nvCxnSpPr>
            <p:spPr bwMode="auto">
              <a:xfrm rot="16200000" flipH="1">
                <a:off x="2809630" y="1651845"/>
                <a:ext cx="903574" cy="794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Straight Arrow Connector 45"/>
              <p:cNvCxnSpPr>
                <a:cxnSpLocks noChangeShapeType="1"/>
              </p:cNvCxnSpPr>
              <p:nvPr/>
            </p:nvCxnSpPr>
            <p:spPr bwMode="auto">
              <a:xfrm rot="5400000">
                <a:off x="2817123" y="3367585"/>
                <a:ext cx="916678" cy="1588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Arrow Connector 46"/>
              <p:cNvCxnSpPr>
                <a:cxnSpLocks noChangeShapeType="1"/>
              </p:cNvCxnSpPr>
              <p:nvPr/>
            </p:nvCxnSpPr>
            <p:spPr bwMode="auto">
              <a:xfrm rot="5400000">
                <a:off x="2836328" y="5089483"/>
                <a:ext cx="916682" cy="1588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Arrow Connector 4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370055" y="5102338"/>
                <a:ext cx="889383" cy="1587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Straight Arrow Connector 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333779" y="3361329"/>
                <a:ext cx="904168" cy="1590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" name="Straight Arrow Connector 4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331921" y="1652013"/>
                <a:ext cx="906298" cy="3180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76235" name="Group 43"/>
            <p:cNvGrpSpPr>
              <a:grpSpLocks noChangeAspect="1"/>
            </p:cNvGrpSpPr>
            <p:nvPr/>
          </p:nvGrpSpPr>
          <p:grpSpPr bwMode="auto">
            <a:xfrm>
              <a:off x="3943" y="3067"/>
              <a:ext cx="823" cy="368"/>
              <a:chOff x="4021" y="3183"/>
              <a:chExt cx="967" cy="432"/>
            </a:xfrm>
          </p:grpSpPr>
          <p:sp>
            <p:nvSpPr>
              <p:cNvPr id="54" name="Rounded Rectangle 53"/>
              <p:cNvSpPr>
                <a:spLocks noChangeAspect="1" noChangeArrowheads="1"/>
              </p:cNvSpPr>
              <p:nvPr/>
            </p:nvSpPr>
            <p:spPr bwMode="auto">
              <a:xfrm>
                <a:off x="4021" y="3183"/>
                <a:ext cx="308" cy="43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5400">
                <a:solidFill>
                  <a:srgbClr val="A6A6A6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endParaRPr lang="x-none" altLang="x-none" sz="110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065" y="3226"/>
                <a:ext cx="219" cy="2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4065" y="3486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153" y="3486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4242" y="3486"/>
                <a:ext cx="43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065" y="3529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153" y="3529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242" y="3529"/>
                <a:ext cx="43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065" y="3572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4153" y="3572"/>
                <a:ext cx="44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242" y="3572"/>
                <a:ext cx="43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ounded Rectangle 72"/>
              <p:cNvSpPr>
                <a:spLocks noChangeAspect="1" noChangeArrowheads="1"/>
              </p:cNvSpPr>
              <p:nvPr/>
            </p:nvSpPr>
            <p:spPr bwMode="auto">
              <a:xfrm>
                <a:off x="4416" y="3183"/>
                <a:ext cx="572" cy="43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5400">
                <a:solidFill>
                  <a:srgbClr val="A6A6A6"/>
                </a:solidFill>
                <a:round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endParaRPr lang="x-none" altLang="x-none" sz="110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460" y="3226"/>
                <a:ext cx="484" cy="34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</p:grpSp>
        <p:grpSp>
          <p:nvGrpSpPr>
            <p:cNvPr id="776249" name="Group 57"/>
            <p:cNvGrpSpPr>
              <a:grpSpLocks/>
            </p:cNvGrpSpPr>
            <p:nvPr/>
          </p:nvGrpSpPr>
          <p:grpSpPr bwMode="auto">
            <a:xfrm>
              <a:off x="941" y="3445"/>
              <a:ext cx="1017" cy="139"/>
              <a:chOff x="918" y="3479"/>
              <a:chExt cx="1017" cy="139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138" y="3481"/>
                <a:ext cx="132" cy="1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58" y="3481"/>
                <a:ext cx="132" cy="1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578" y="3481"/>
                <a:ext cx="132" cy="1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43" name="Curved Connector 42"/>
              <p:cNvCxnSpPr>
                <a:stCxn id="36" idx="0"/>
                <a:endCxn id="37" idx="0"/>
              </p:cNvCxnSpPr>
              <p:nvPr/>
            </p:nvCxnSpPr>
            <p:spPr>
              <a:xfrm rot="5400000" flipH="1" flipV="1">
                <a:off x="1315" y="3370"/>
                <a:ext cx="1" cy="220"/>
              </a:xfrm>
              <a:prstGeom prst="curvedConnector3">
                <a:avLst>
                  <a:gd name="adj1" fmla="val 143954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urved Connector 44"/>
              <p:cNvCxnSpPr>
                <a:stCxn id="37" idx="0"/>
                <a:endCxn id="38" idx="0"/>
              </p:cNvCxnSpPr>
              <p:nvPr/>
            </p:nvCxnSpPr>
            <p:spPr>
              <a:xfrm rot="5400000" flipH="1" flipV="1">
                <a:off x="1534" y="3370"/>
                <a:ext cx="1" cy="219"/>
              </a:xfrm>
              <a:prstGeom prst="curvedConnector3">
                <a:avLst>
                  <a:gd name="adj1" fmla="val 143954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urved Connector 51"/>
              <p:cNvCxnSpPr>
                <a:stCxn id="38" idx="4"/>
              </p:cNvCxnSpPr>
              <p:nvPr/>
            </p:nvCxnSpPr>
            <p:spPr>
              <a:xfrm rot="5400000">
                <a:off x="1533" y="3508"/>
                <a:ext cx="1" cy="219"/>
              </a:xfrm>
              <a:prstGeom prst="curvedConnector3">
                <a:avLst>
                  <a:gd name="adj1" fmla="val 143954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urved Connector 54"/>
              <p:cNvCxnSpPr>
                <a:stCxn id="37" idx="4"/>
                <a:endCxn id="36" idx="4"/>
              </p:cNvCxnSpPr>
              <p:nvPr/>
            </p:nvCxnSpPr>
            <p:spPr>
              <a:xfrm rot="5400000">
                <a:off x="1315" y="3498"/>
                <a:ext cx="1" cy="220"/>
              </a:xfrm>
              <a:prstGeom prst="curvedConnector3">
                <a:avLst>
                  <a:gd name="adj1" fmla="val 143954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rot="10800000" flipH="1">
                <a:off x="918" y="3545"/>
                <a:ext cx="2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rot="10800000" flipH="1">
                <a:off x="1715" y="3545"/>
                <a:ext cx="22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259" name="Group 67"/>
            <p:cNvGrpSpPr>
              <a:grpSpLocks/>
            </p:cNvGrpSpPr>
            <p:nvPr/>
          </p:nvGrpSpPr>
          <p:grpSpPr bwMode="auto">
            <a:xfrm rot="-503304">
              <a:off x="700" y="1949"/>
              <a:ext cx="924" cy="907"/>
              <a:chOff x="527" y="1708"/>
              <a:chExt cx="924" cy="907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27" y="2227"/>
                <a:ext cx="132" cy="1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922" y="1967"/>
                <a:ext cx="132" cy="1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99" y="2227"/>
                <a:ext cx="132" cy="1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47" y="2398"/>
                <a:ext cx="132" cy="1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98" y="2485"/>
                <a:ext cx="132" cy="1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318" y="1967"/>
                <a:ext cx="132" cy="1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527" y="1707"/>
                <a:ext cx="132" cy="1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1" y="1708"/>
                <a:ext cx="132" cy="1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108" name="Straight Arrow Connector 107"/>
              <p:cNvCxnSpPr>
                <a:stCxn id="106" idx="6"/>
                <a:endCxn id="107" idx="2"/>
              </p:cNvCxnSpPr>
              <p:nvPr/>
            </p:nvCxnSpPr>
            <p:spPr>
              <a:xfrm>
                <a:off x="659" y="1772"/>
                <a:ext cx="352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106" idx="5"/>
                <a:endCxn id="101" idx="1"/>
              </p:cNvCxnSpPr>
              <p:nvPr/>
            </p:nvCxnSpPr>
            <p:spPr>
              <a:xfrm rot="16200000" flipH="1">
                <a:off x="707" y="1750"/>
                <a:ext cx="168" cy="3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1" idx="6"/>
                <a:endCxn id="105" idx="2"/>
              </p:cNvCxnSpPr>
              <p:nvPr/>
            </p:nvCxnSpPr>
            <p:spPr>
              <a:xfrm>
                <a:off x="1054" y="2031"/>
                <a:ext cx="2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06" idx="4"/>
                <a:endCxn id="100" idx="0"/>
              </p:cNvCxnSpPr>
              <p:nvPr/>
            </p:nvCxnSpPr>
            <p:spPr>
              <a:xfrm rot="5400000">
                <a:off x="399" y="2033"/>
                <a:ext cx="389" cy="2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03" idx="0"/>
                <a:endCxn id="101" idx="3"/>
              </p:cNvCxnSpPr>
              <p:nvPr/>
            </p:nvCxnSpPr>
            <p:spPr>
              <a:xfrm rot="5400000" flipH="1" flipV="1">
                <a:off x="717" y="2174"/>
                <a:ext cx="321" cy="1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00" idx="6"/>
                <a:endCxn id="101" idx="2"/>
              </p:cNvCxnSpPr>
              <p:nvPr/>
            </p:nvCxnSpPr>
            <p:spPr>
              <a:xfrm flipV="1">
                <a:off x="659" y="2031"/>
                <a:ext cx="264" cy="2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07" idx="4"/>
                <a:endCxn id="101" idx="0"/>
              </p:cNvCxnSpPr>
              <p:nvPr/>
            </p:nvCxnSpPr>
            <p:spPr>
              <a:xfrm rot="5400000">
                <a:off x="968" y="1858"/>
                <a:ext cx="129" cy="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102" idx="3"/>
              </p:cNvCxnSpPr>
              <p:nvPr/>
            </p:nvCxnSpPr>
            <p:spPr>
              <a:xfrm flipV="1">
                <a:off x="879" y="2336"/>
                <a:ext cx="238" cy="127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100" idx="5"/>
                <a:endCxn id="103" idx="1"/>
              </p:cNvCxnSpPr>
              <p:nvPr/>
            </p:nvCxnSpPr>
            <p:spPr>
              <a:xfrm rot="16200000" flipH="1">
                <a:off x="662" y="2315"/>
                <a:ext cx="82" cy="1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07" idx="5"/>
                <a:endCxn id="105" idx="1"/>
              </p:cNvCxnSpPr>
              <p:nvPr/>
            </p:nvCxnSpPr>
            <p:spPr>
              <a:xfrm rot="16200000" flipH="1">
                <a:off x="1147" y="1794"/>
                <a:ext cx="168" cy="21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04" idx="0"/>
                <a:endCxn id="102" idx="4"/>
              </p:cNvCxnSpPr>
              <p:nvPr/>
            </p:nvCxnSpPr>
            <p:spPr>
              <a:xfrm rot="5400000" flipH="1" flipV="1">
                <a:off x="1099" y="2420"/>
                <a:ext cx="130" cy="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6279" name="TextBox 152"/>
            <p:cNvSpPr txBox="1">
              <a:spLocks noChangeArrowheads="1"/>
            </p:cNvSpPr>
            <p:nvPr/>
          </p:nvSpPr>
          <p:spPr bwMode="auto">
            <a:xfrm>
              <a:off x="126" y="2785"/>
              <a:ext cx="1613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Careflow Models</a:t>
              </a:r>
            </a:p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(</a:t>
              </a:r>
              <a:r>
                <a:rPr lang="en-US" altLang="x-none" sz="1200" i="1">
                  <a:latin typeface="Tahoma" charset="0"/>
                  <a:ea typeface="Tahoma" charset="0"/>
                  <a:cs typeface="Tahoma" charset="0"/>
                </a:rPr>
                <a:t>Flow of Patients, Money, Information</a:t>
              </a:r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)</a:t>
              </a:r>
            </a:p>
          </p:txBody>
        </p:sp>
        <p:grpSp>
          <p:nvGrpSpPr>
            <p:cNvPr id="776280" name="Group 88"/>
            <p:cNvGrpSpPr>
              <a:grpSpLocks/>
            </p:cNvGrpSpPr>
            <p:nvPr/>
          </p:nvGrpSpPr>
          <p:grpSpPr bwMode="auto">
            <a:xfrm>
              <a:off x="1360" y="980"/>
              <a:ext cx="792" cy="529"/>
              <a:chOff x="879" y="586"/>
              <a:chExt cx="792" cy="529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879" y="877"/>
                <a:ext cx="132" cy="1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58" name="Diamond 157"/>
              <p:cNvSpPr/>
              <p:nvPr/>
            </p:nvSpPr>
            <p:spPr>
              <a:xfrm>
                <a:off x="1187" y="856"/>
                <a:ext cx="177" cy="171"/>
              </a:xfrm>
              <a:prstGeom prst="diamon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39" y="802"/>
                <a:ext cx="132" cy="1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539" y="985"/>
                <a:ext cx="132" cy="1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162" name="Straight Arrow Connector 161"/>
              <p:cNvCxnSpPr>
                <a:stCxn id="154" idx="3"/>
                <a:endCxn id="158" idx="1"/>
              </p:cNvCxnSpPr>
              <p:nvPr/>
            </p:nvCxnSpPr>
            <p:spPr>
              <a:xfrm>
                <a:off x="1011" y="942"/>
                <a:ext cx="176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>
                <a:stCxn id="158" idx="3"/>
                <a:endCxn id="160" idx="1"/>
              </p:cNvCxnSpPr>
              <p:nvPr/>
            </p:nvCxnSpPr>
            <p:spPr>
              <a:xfrm flipV="1">
                <a:off x="1363" y="866"/>
                <a:ext cx="176" cy="7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stCxn id="158" idx="3"/>
                <a:endCxn id="161" idx="1"/>
              </p:cNvCxnSpPr>
              <p:nvPr/>
            </p:nvCxnSpPr>
            <p:spPr>
              <a:xfrm>
                <a:off x="1363" y="942"/>
                <a:ext cx="176" cy="1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ectangle 170"/>
              <p:cNvSpPr/>
              <p:nvPr/>
            </p:nvSpPr>
            <p:spPr>
              <a:xfrm>
                <a:off x="1319" y="586"/>
                <a:ext cx="132" cy="1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172" name="Straight Arrow Connector 171"/>
              <p:cNvCxnSpPr>
                <a:stCxn id="158" idx="0"/>
                <a:endCxn id="171" idx="2"/>
              </p:cNvCxnSpPr>
              <p:nvPr/>
            </p:nvCxnSpPr>
            <p:spPr>
              <a:xfrm rot="5400000" flipH="1" flipV="1">
                <a:off x="1260" y="731"/>
                <a:ext cx="140" cy="1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6290" name="TextBox 174"/>
            <p:cNvSpPr txBox="1">
              <a:spLocks noChangeArrowheads="1"/>
            </p:cNvSpPr>
            <p:nvPr/>
          </p:nvSpPr>
          <p:spPr bwMode="auto">
            <a:xfrm>
              <a:off x="822" y="1488"/>
              <a:ext cx="13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Business Models</a:t>
              </a:r>
            </a:p>
          </p:txBody>
        </p:sp>
        <p:sp>
          <p:nvSpPr>
            <p:cNvPr id="776291" name="TextBox 176"/>
            <p:cNvSpPr txBox="1">
              <a:spLocks noChangeArrowheads="1"/>
            </p:cNvSpPr>
            <p:nvPr/>
          </p:nvSpPr>
          <p:spPr bwMode="auto">
            <a:xfrm>
              <a:off x="2507" y="1204"/>
              <a:ext cx="1319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Socio-Economic Models</a:t>
              </a:r>
            </a:p>
          </p:txBody>
        </p:sp>
        <p:sp>
          <p:nvSpPr>
            <p:cNvPr id="178" name="Arc 177"/>
            <p:cNvSpPr>
              <a:spLocks noChangeArrowheads="1"/>
            </p:cNvSpPr>
            <p:nvPr/>
          </p:nvSpPr>
          <p:spPr bwMode="auto">
            <a:xfrm rot="10800000">
              <a:off x="1627" y="1470"/>
              <a:ext cx="2331" cy="2288"/>
            </a:xfrm>
            <a:custGeom>
              <a:avLst/>
              <a:gdLst>
                <a:gd name="T0" fmla="*/ 3259470 w 4038600"/>
                <a:gd name="T1" fmla="*/ 425703 h 4038600"/>
                <a:gd name="T2" fmla="*/ 2019300 w 4038600"/>
                <a:gd name="T3" fmla="*/ 2019300 h 4038600"/>
                <a:gd name="T4" fmla="*/ 2722780 w 4038600"/>
                <a:gd name="T5" fmla="*/ 126501 h 4038600"/>
                <a:gd name="T6" fmla="*/ 11796480 60000 65536"/>
                <a:gd name="T7" fmla="*/ 17694720 60000 65536"/>
                <a:gd name="T8" fmla="*/ 0 60000 65536"/>
                <a:gd name="T9" fmla="*/ 0 w 4038600"/>
                <a:gd name="T10" fmla="*/ 0 h 4038600"/>
                <a:gd name="T11" fmla="*/ 4038600 w 4038600"/>
                <a:gd name="T12" fmla="*/ 4038600 h 4038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8600" h="4038600" stroke="0">
                  <a:moveTo>
                    <a:pt x="3259470" y="425703"/>
                  </a:moveTo>
                  <a:lnTo>
                    <a:pt x="3259469" y="425703"/>
                  </a:lnTo>
                  <a:cubicBezTo>
                    <a:pt x="3751084" y="808287"/>
                    <a:pt x="4038600" y="1396358"/>
                    <a:pt x="4038600" y="2019300"/>
                  </a:cubicBezTo>
                  <a:cubicBezTo>
                    <a:pt x="4038600" y="3134528"/>
                    <a:pt x="3134528" y="4038600"/>
                    <a:pt x="2019300" y="4038600"/>
                  </a:cubicBezTo>
                  <a:cubicBezTo>
                    <a:pt x="904071" y="4038600"/>
                    <a:pt x="0" y="3134528"/>
                    <a:pt x="0" y="2019300"/>
                  </a:cubicBezTo>
                  <a:cubicBezTo>
                    <a:pt x="0" y="904071"/>
                    <a:pt x="904071" y="0"/>
                    <a:pt x="2019300" y="0"/>
                  </a:cubicBezTo>
                  <a:cubicBezTo>
                    <a:pt x="2259451" y="0"/>
                    <a:pt x="2497677" y="42838"/>
                    <a:pt x="2722783" y="126502"/>
                  </a:cubicBezTo>
                  <a:lnTo>
                    <a:pt x="2019300" y="2019300"/>
                  </a:lnTo>
                  <a:close/>
                </a:path>
                <a:path w="4038600" h="4038600" fill="none">
                  <a:moveTo>
                    <a:pt x="3259470" y="425703"/>
                  </a:moveTo>
                  <a:lnTo>
                    <a:pt x="3259469" y="425703"/>
                  </a:lnTo>
                  <a:cubicBezTo>
                    <a:pt x="3751084" y="808287"/>
                    <a:pt x="4038600" y="1396358"/>
                    <a:pt x="4038600" y="2019300"/>
                  </a:cubicBezTo>
                  <a:cubicBezTo>
                    <a:pt x="4038600" y="3134528"/>
                    <a:pt x="3134528" y="4038600"/>
                    <a:pt x="2019300" y="4038600"/>
                  </a:cubicBezTo>
                  <a:cubicBezTo>
                    <a:pt x="904071" y="4038600"/>
                    <a:pt x="0" y="3134528"/>
                    <a:pt x="0" y="2019300"/>
                  </a:cubicBezTo>
                  <a:cubicBezTo>
                    <a:pt x="0" y="904071"/>
                    <a:pt x="904071" y="0"/>
                    <a:pt x="2019300" y="0"/>
                  </a:cubicBezTo>
                  <a:cubicBezTo>
                    <a:pt x="2259451" y="0"/>
                    <a:pt x="2497677" y="42838"/>
                    <a:pt x="2722783" y="126502"/>
                  </a:cubicBezTo>
                </a:path>
              </a:pathLst>
            </a:custGeom>
            <a:noFill/>
            <a:ln w="38100">
              <a:solidFill>
                <a:srgbClr val="3C7EC2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x-none" altLang="x-none" sz="1100">
                <a:ea typeface="Arial" charset="0"/>
                <a:cs typeface="Arial" charset="0"/>
              </a:endParaRPr>
            </a:p>
          </p:txBody>
        </p:sp>
        <p:grpSp>
          <p:nvGrpSpPr>
            <p:cNvPr id="776293" name="Group 101"/>
            <p:cNvGrpSpPr>
              <a:grpSpLocks/>
            </p:cNvGrpSpPr>
            <p:nvPr/>
          </p:nvGrpSpPr>
          <p:grpSpPr bwMode="auto">
            <a:xfrm>
              <a:off x="2683" y="778"/>
              <a:ext cx="967" cy="389"/>
              <a:chOff x="2331" y="586"/>
              <a:chExt cx="967" cy="389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2419" y="672"/>
                <a:ext cx="87" cy="2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551" y="586"/>
                <a:ext cx="88" cy="3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2683" y="802"/>
                <a:ext cx="87" cy="1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2946" y="845"/>
                <a:ext cx="132" cy="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814" y="672"/>
                <a:ext cx="88" cy="2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100"/>
              </a:p>
            </p:txBody>
          </p: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2330" y="974"/>
                <a:ext cx="967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Oval 189"/>
            <p:cNvSpPr/>
            <p:nvPr/>
          </p:nvSpPr>
          <p:spPr>
            <a:xfrm>
              <a:off x="1715" y="3154"/>
              <a:ext cx="219" cy="21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1</a:t>
              </a:r>
              <a:endParaRPr lang="en-US" sz="1100" dirty="0"/>
            </a:p>
          </p:txBody>
        </p:sp>
        <p:sp>
          <p:nvSpPr>
            <p:cNvPr id="191" name="Oval 190"/>
            <p:cNvSpPr/>
            <p:nvPr/>
          </p:nvSpPr>
          <p:spPr>
            <a:xfrm>
              <a:off x="1539" y="2333"/>
              <a:ext cx="220" cy="21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2</a:t>
              </a:r>
              <a:endParaRPr lang="en-US" sz="1100" dirty="0"/>
            </a:p>
          </p:txBody>
        </p:sp>
        <p:sp>
          <p:nvSpPr>
            <p:cNvPr id="192" name="Oval 191"/>
            <p:cNvSpPr/>
            <p:nvPr/>
          </p:nvSpPr>
          <p:spPr>
            <a:xfrm>
              <a:off x="1954" y="1586"/>
              <a:ext cx="220" cy="21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3</a:t>
              </a:r>
              <a:endParaRPr lang="en-US" sz="1100" dirty="0"/>
            </a:p>
          </p:txBody>
        </p:sp>
        <p:sp>
          <p:nvSpPr>
            <p:cNvPr id="193" name="Oval 192"/>
            <p:cNvSpPr/>
            <p:nvPr/>
          </p:nvSpPr>
          <p:spPr>
            <a:xfrm>
              <a:off x="2944" y="1383"/>
              <a:ext cx="218" cy="21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4</a:t>
              </a:r>
              <a:endParaRPr lang="en-US" sz="1100" dirty="0"/>
            </a:p>
          </p:txBody>
        </p:sp>
        <p:sp>
          <p:nvSpPr>
            <p:cNvPr id="194" name="Oval 193"/>
            <p:cNvSpPr/>
            <p:nvPr/>
          </p:nvSpPr>
          <p:spPr>
            <a:xfrm>
              <a:off x="3650" y="1902"/>
              <a:ext cx="220" cy="21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5</a:t>
              </a:r>
              <a:endParaRPr lang="en-US" sz="1100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3606" y="3197"/>
              <a:ext cx="220" cy="21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100" dirty="0"/>
                <a:t>6</a:t>
              </a:r>
              <a:endParaRPr lang="en-US" sz="1100" dirty="0"/>
            </a:p>
          </p:txBody>
        </p:sp>
      </p:grpSp>
      <p:sp>
        <p:nvSpPr>
          <p:cNvPr id="776306" name="Text Box 114"/>
          <p:cNvSpPr txBox="1">
            <a:spLocks noChangeArrowheads="1"/>
          </p:cNvSpPr>
          <p:nvPr/>
        </p:nvSpPr>
        <p:spPr bwMode="auto">
          <a:xfrm rot="10800000" flipV="1">
            <a:off x="84138" y="6640513"/>
            <a:ext cx="4389437" cy="1825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5720" bIns="0"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accent2"/>
              </a:buClr>
            </a:pPr>
            <a:endParaRPr lang="x-none" altLang="x-none" sz="1200" b="0">
              <a:latin typeface="Garamond" charset="0"/>
              <a:ea typeface="Tahoma" charset="0"/>
              <a:cs typeface="Tahoma" charset="0"/>
            </a:endParaRPr>
          </a:p>
        </p:txBody>
      </p:sp>
      <p:sp>
        <p:nvSpPr>
          <p:cNvPr id="776307" name="Rectangle 115"/>
          <p:cNvSpPr>
            <a:spLocks noChangeArrowheads="1"/>
          </p:cNvSpPr>
          <p:nvPr/>
        </p:nvSpPr>
        <p:spPr bwMode="auto">
          <a:xfrm>
            <a:off x="182563" y="339725"/>
            <a:ext cx="8686800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3200">
                <a:solidFill>
                  <a:schemeClr val="tx2"/>
                </a:solidFill>
                <a:latin typeface="Arial" charset="0"/>
              </a:defRPr>
            </a:lvl1pPr>
            <a:lvl2pPr algn="ctr">
              <a:defRPr sz="3200">
                <a:solidFill>
                  <a:schemeClr val="tx2"/>
                </a:solidFill>
                <a:latin typeface="Arial" charset="0"/>
              </a:defRPr>
            </a:lvl2pPr>
            <a:lvl3pPr algn="ctr">
              <a:defRPr sz="3200">
                <a:solidFill>
                  <a:schemeClr val="tx2"/>
                </a:solidFill>
                <a:latin typeface="Arial" charset="0"/>
              </a:defRPr>
            </a:lvl3pPr>
            <a:lvl4pPr algn="ctr">
              <a:defRPr sz="3200">
                <a:solidFill>
                  <a:schemeClr val="tx2"/>
                </a:solidFill>
                <a:latin typeface="Arial" charset="0"/>
              </a:defRPr>
            </a:lvl4pPr>
            <a:lvl5pPr algn="ctr"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b="0">
                <a:latin typeface="Tahoma" charset="0"/>
              </a:rPr>
              <a:t>Multi-Level, End-to-End Modeling</a:t>
            </a:r>
          </a:p>
        </p:txBody>
      </p:sp>
      <p:sp>
        <p:nvSpPr>
          <p:cNvPr id="776308" name="Text Box 116"/>
          <p:cNvSpPr txBox="1">
            <a:spLocks noChangeArrowheads="1"/>
          </p:cNvSpPr>
          <p:nvPr/>
        </p:nvSpPr>
        <p:spPr bwMode="auto">
          <a:xfrm>
            <a:off x="2921518" y="5844623"/>
            <a:ext cx="4342856" cy="338554"/>
          </a:xfrm>
          <a:prstGeom prst="rect">
            <a:avLst/>
          </a:prstGeom>
          <a:solidFill>
            <a:srgbClr val="EAEAEA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altLang="x-none" sz="800" b="0">
                <a:solidFill>
                  <a:srgbClr val="969696"/>
                </a:solidFill>
                <a:latin typeface="Arial" charset="0"/>
              </a:rPr>
              <a:t>Rouse, W. B. &amp; Cortese, D. A. (2010). Introduction, in W. B. Rouse &amp; D. A. Cortese (Eds.), </a:t>
            </a:r>
            <a:br>
              <a:rPr lang="en-US" altLang="x-none" sz="800" b="0">
                <a:solidFill>
                  <a:srgbClr val="969696"/>
                </a:solidFill>
                <a:latin typeface="Arial" charset="0"/>
              </a:rPr>
            </a:br>
            <a:r>
              <a:rPr lang="en-US" altLang="x-none" sz="800" b="0" i="1">
                <a:solidFill>
                  <a:srgbClr val="969696"/>
                </a:solidFill>
                <a:latin typeface="Arial" charset="0"/>
              </a:rPr>
              <a:t>Engineering the System of Healthcare Delivery</a:t>
            </a:r>
            <a:r>
              <a:rPr lang="en-US" altLang="x-none" sz="800" b="0">
                <a:solidFill>
                  <a:srgbClr val="969696"/>
                </a:solidFill>
                <a:latin typeface="Arial" charset="0"/>
              </a:rPr>
              <a:t>. IOS Press.</a:t>
            </a:r>
          </a:p>
        </p:txBody>
      </p:sp>
    </p:spTree>
    <p:extLst>
      <p:ext uri="{BB962C8B-B14F-4D97-AF65-F5344CB8AC3E}">
        <p14:creationId xmlns:p14="http://schemas.microsoft.com/office/powerpoint/2010/main" val="10598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C0484-4CB2-784D-A9F3-6B96E234FAA5}" type="slidenum">
              <a:rPr lang="en-US" altLang="x-none"/>
              <a:pPr/>
              <a:t>62</a:t>
            </a:fld>
            <a:endParaRPr lang="en-US" altLang="x-none"/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639762"/>
          </a:xfrm>
        </p:spPr>
        <p:txBody>
          <a:bodyPr/>
          <a:lstStyle/>
          <a:p>
            <a:r>
              <a:rPr lang="en-US" altLang="x-none"/>
              <a:t>The SPLASH Platform</a:t>
            </a:r>
          </a:p>
        </p:txBody>
      </p:sp>
      <p:sp>
        <p:nvSpPr>
          <p:cNvPr id="233" name="Rectangle 232"/>
          <p:cNvSpPr>
            <a:spLocks noChangeArrowheads="1"/>
          </p:cNvSpPr>
          <p:nvPr/>
        </p:nvSpPr>
        <p:spPr bwMode="auto">
          <a:xfrm>
            <a:off x="2560638" y="1501775"/>
            <a:ext cx="3475037" cy="4445000"/>
          </a:xfrm>
          <a:prstGeom prst="rect">
            <a:avLst/>
          </a:prstGeom>
          <a:solidFill>
            <a:srgbClr val="9BBB59">
              <a:alpha val="25098"/>
            </a:srgbClr>
          </a:soli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56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x-none" altLang="x-none" sz="1000" b="0">
              <a:solidFill>
                <a:srgbClr val="FFFFFF"/>
              </a:solidFill>
              <a:latin typeface="Garamond" charset="0"/>
              <a:ea typeface="Arial" charset="0"/>
              <a:cs typeface="Arial" charset="0"/>
            </a:endParaRPr>
          </a:p>
        </p:txBody>
      </p:sp>
      <p:sp>
        <p:nvSpPr>
          <p:cNvPr id="243" name="Rounded Rectangle 242"/>
          <p:cNvSpPr>
            <a:spLocks noChangeArrowheads="1"/>
          </p:cNvSpPr>
          <p:nvPr/>
        </p:nvSpPr>
        <p:spPr bwMode="auto">
          <a:xfrm>
            <a:off x="2744788" y="1712913"/>
            <a:ext cx="3108325" cy="641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defTabSz="4556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56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56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56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56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5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x-none" sz="1400">
                <a:solidFill>
                  <a:schemeClr val="bg1"/>
                </a:solidFill>
                <a:ea typeface="Arial" charset="0"/>
                <a:cs typeface="Arial" charset="0"/>
              </a:rPr>
              <a:t>SPLASH REPOSITORY</a:t>
            </a: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2744788" y="2492375"/>
            <a:ext cx="3108325" cy="3306763"/>
            <a:chOff x="1729" y="1478"/>
            <a:chExt cx="1958" cy="2083"/>
          </a:xfrm>
        </p:grpSpPr>
        <p:sp>
          <p:nvSpPr>
            <p:cNvPr id="244" name="Rounded Rectangle 243"/>
            <p:cNvSpPr>
              <a:spLocks noChangeArrowheads="1"/>
            </p:cNvSpPr>
            <p:nvPr/>
          </p:nvSpPr>
          <p:spPr bwMode="auto">
            <a:xfrm>
              <a:off x="1729" y="1478"/>
              <a:ext cx="1958" cy="2083"/>
            </a:xfrm>
            <a:prstGeom prst="roundRect">
              <a:avLst>
                <a:gd name="adj" fmla="val 16667"/>
              </a:avLst>
            </a:prstGeom>
            <a:solidFill>
              <a:srgbClr val="FAC090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x-none" altLang="x-none" sz="1600" b="0">
                <a:solidFill>
                  <a:srgbClr val="FFFFFF"/>
                </a:solidFill>
                <a:latin typeface="Garamond" charset="0"/>
                <a:ea typeface="Arial" charset="0"/>
                <a:cs typeface="Arial" charset="0"/>
              </a:endParaRPr>
            </a:p>
          </p:txBody>
        </p:sp>
        <p:sp>
          <p:nvSpPr>
            <p:cNvPr id="4" name="Rounded Rectangle 3"/>
            <p:cNvSpPr>
              <a:spLocks noChangeArrowheads="1"/>
            </p:cNvSpPr>
            <p:nvPr/>
          </p:nvSpPr>
          <p:spPr bwMode="auto">
            <a:xfrm>
              <a:off x="1903" y="1698"/>
              <a:ext cx="1598" cy="24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Model and Data Registration</a:t>
              </a:r>
            </a:p>
          </p:txBody>
        </p:sp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1903" y="2008"/>
              <a:ext cx="1598" cy="24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Model, Data, and Mapping Discovery</a:t>
              </a:r>
            </a:p>
          </p:txBody>
        </p:sp>
        <p:sp>
          <p:nvSpPr>
            <p:cNvPr id="14" name="Rounded Rectangle 13"/>
            <p:cNvSpPr>
              <a:spLocks noChangeArrowheads="1"/>
            </p:cNvSpPr>
            <p:nvPr/>
          </p:nvSpPr>
          <p:spPr bwMode="auto">
            <a:xfrm>
              <a:off x="1903" y="2325"/>
              <a:ext cx="1598" cy="24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Model and Data Composition</a:t>
              </a:r>
            </a:p>
          </p:txBody>
        </p:sp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1903" y="2952"/>
              <a:ext cx="1598" cy="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Model Execution</a:t>
              </a:r>
            </a:p>
          </p:txBody>
        </p:sp>
        <p:sp>
          <p:nvSpPr>
            <p:cNvPr id="17" name="Rounded Rectangle 16"/>
            <p:cNvSpPr>
              <a:spLocks noChangeArrowheads="1"/>
            </p:cNvSpPr>
            <p:nvPr/>
          </p:nvSpPr>
          <p:spPr bwMode="auto">
            <a:xfrm>
              <a:off x="1903" y="2639"/>
              <a:ext cx="1598" cy="24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Experiment Manager</a:t>
              </a:r>
            </a:p>
          </p:txBody>
        </p:sp>
        <p:sp>
          <p:nvSpPr>
            <p:cNvPr id="779276" name="TextBox 245"/>
            <p:cNvSpPr txBox="1">
              <a:spLocks noChangeArrowheads="1"/>
            </p:cNvSpPr>
            <p:nvPr/>
          </p:nvSpPr>
          <p:spPr bwMode="auto">
            <a:xfrm>
              <a:off x="2131" y="1540"/>
              <a:ext cx="115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x-none" sz="14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SPLASH MODULES</a:t>
              </a:r>
            </a:p>
          </p:txBody>
        </p:sp>
        <p:sp>
          <p:nvSpPr>
            <p:cNvPr id="247" name="Rounded Rectangle 246"/>
            <p:cNvSpPr>
              <a:spLocks noChangeArrowheads="1"/>
            </p:cNvSpPr>
            <p:nvPr/>
          </p:nvSpPr>
          <p:spPr bwMode="auto">
            <a:xfrm>
              <a:off x="1912" y="3258"/>
              <a:ext cx="1598" cy="2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F6924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91438" rIns="91438" anchor="ctr"/>
            <a:lstStyle>
              <a:lvl1pPr defTabSz="45561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5613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5613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5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x-none" sz="1400" b="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Collaborative Reporting and Visualization</a:t>
              </a:r>
            </a:p>
          </p:txBody>
        </p:sp>
      </p:grpSp>
      <p:grpSp>
        <p:nvGrpSpPr>
          <p:cNvPr id="779278" name="Group 14"/>
          <p:cNvGrpSpPr>
            <a:grpSpLocks/>
          </p:cNvGrpSpPr>
          <p:nvPr/>
        </p:nvGrpSpPr>
        <p:grpSpPr bwMode="auto">
          <a:xfrm>
            <a:off x="1006475" y="2600325"/>
            <a:ext cx="1554163" cy="904875"/>
            <a:chOff x="634" y="1545"/>
            <a:chExt cx="979" cy="570"/>
          </a:xfrm>
        </p:grpSpPr>
        <p:sp>
          <p:nvSpPr>
            <p:cNvPr id="2" name="Striped Right Arrow 49"/>
            <p:cNvSpPr/>
            <p:nvPr/>
          </p:nvSpPr>
          <p:spPr bwMode="auto">
            <a:xfrm>
              <a:off x="723" y="1826"/>
              <a:ext cx="850" cy="289"/>
            </a:xfrm>
            <a:prstGeom prst="stripedRightArrow">
              <a:avLst/>
            </a:prstGeom>
            <a:solidFill>
              <a:srgbClr val="52632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45720" bIns="0"/>
            <a:lstStyle/>
            <a:p>
              <a:pPr algn="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  <a:defRPr/>
              </a:pPr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9280" name="TextBox 81"/>
            <p:cNvSpPr txBox="1">
              <a:spLocks noChangeArrowheads="1"/>
            </p:cNvSpPr>
            <p:nvPr/>
          </p:nvSpPr>
          <p:spPr bwMode="auto">
            <a:xfrm>
              <a:off x="634" y="1545"/>
              <a:ext cx="97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</a:pPr>
              <a: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  <a:t>Provide</a:t>
              </a:r>
              <a:b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</a:br>
              <a: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  <a:t>models and data</a:t>
              </a:r>
            </a:p>
          </p:txBody>
        </p:sp>
      </p:grpSp>
      <p:grpSp>
        <p:nvGrpSpPr>
          <p:cNvPr id="779281" name="Group 17"/>
          <p:cNvGrpSpPr>
            <a:grpSpLocks/>
          </p:cNvGrpSpPr>
          <p:nvPr/>
        </p:nvGrpSpPr>
        <p:grpSpPr bwMode="auto">
          <a:xfrm>
            <a:off x="1006475" y="3567113"/>
            <a:ext cx="1554163" cy="923925"/>
            <a:chOff x="634" y="2124"/>
            <a:chExt cx="979" cy="582"/>
          </a:xfrm>
        </p:grpSpPr>
        <p:sp>
          <p:nvSpPr>
            <p:cNvPr id="83" name="Striped Right Arrow 82"/>
            <p:cNvSpPr/>
            <p:nvPr/>
          </p:nvSpPr>
          <p:spPr bwMode="auto">
            <a:xfrm flipH="1">
              <a:off x="691" y="2417"/>
              <a:ext cx="875" cy="289"/>
            </a:xfrm>
            <a:prstGeom prst="stripedRightArrow">
              <a:avLst/>
            </a:prstGeom>
            <a:solidFill>
              <a:srgbClr val="52632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45720" bIns="0"/>
            <a:lstStyle/>
            <a:p>
              <a:pPr algn="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  <a:defRPr/>
              </a:pPr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9283" name="TextBox 83"/>
            <p:cNvSpPr txBox="1">
              <a:spLocks noChangeArrowheads="1"/>
            </p:cNvSpPr>
            <p:nvPr/>
          </p:nvSpPr>
          <p:spPr bwMode="auto">
            <a:xfrm>
              <a:off x="634" y="2124"/>
              <a:ext cx="97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</a:pPr>
              <a: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  <a:t>Use</a:t>
              </a:r>
              <a:b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</a:br>
              <a: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  <a:t>models and data</a:t>
              </a:r>
            </a:p>
          </p:txBody>
        </p:sp>
      </p:grpSp>
      <p:grpSp>
        <p:nvGrpSpPr>
          <p:cNvPr id="779284" name="Group 20"/>
          <p:cNvGrpSpPr>
            <a:grpSpLocks/>
          </p:cNvGrpSpPr>
          <p:nvPr/>
        </p:nvGrpSpPr>
        <p:grpSpPr bwMode="auto">
          <a:xfrm>
            <a:off x="92075" y="1228725"/>
            <a:ext cx="2468563" cy="4851400"/>
            <a:chOff x="58" y="605"/>
            <a:chExt cx="1555" cy="3056"/>
          </a:xfrm>
        </p:grpSpPr>
        <p:pic>
          <p:nvPicPr>
            <p:cNvPr id="779285" name="Picture 91" descr="j0316739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605"/>
              <a:ext cx="715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9286" name="Picture 92" descr="j020207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153"/>
              <a:ext cx="462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9287" name="Picture 93" descr="j018288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" y="2709"/>
              <a:ext cx="453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9288" name="Picture 95" descr="j0182826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967"/>
              <a:ext cx="451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9289" name="Text Box 25"/>
            <p:cNvSpPr txBox="1">
              <a:spLocks noChangeArrowheads="1"/>
            </p:cNvSpPr>
            <p:nvPr/>
          </p:nvSpPr>
          <p:spPr bwMode="auto">
            <a:xfrm>
              <a:off x="58" y="3488"/>
              <a:ext cx="1555" cy="17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CCFFFF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5720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</a:pPr>
              <a:r>
                <a:rPr lang="en-US" altLang="x-none" b="0">
                  <a:solidFill>
                    <a:schemeClr val="folHlink"/>
                  </a:solidFill>
                  <a:latin typeface="Tahoma" charset="0"/>
                  <a:ea typeface="Tahoma" charset="0"/>
                  <a:cs typeface="Tahoma" charset="0"/>
                </a:rPr>
                <a:t>Multi-disciplinary users</a:t>
              </a:r>
            </a:p>
          </p:txBody>
        </p:sp>
      </p:grpSp>
      <p:grpSp>
        <p:nvGrpSpPr>
          <p:cNvPr id="779290" name="Group 26"/>
          <p:cNvGrpSpPr>
            <a:grpSpLocks/>
          </p:cNvGrpSpPr>
          <p:nvPr/>
        </p:nvGrpSpPr>
        <p:grpSpPr bwMode="auto">
          <a:xfrm>
            <a:off x="5303838" y="1411288"/>
            <a:ext cx="3548062" cy="1527175"/>
            <a:chOff x="3341" y="720"/>
            <a:chExt cx="2235" cy="962"/>
          </a:xfrm>
        </p:grpSpPr>
        <p:sp>
          <p:nvSpPr>
            <p:cNvPr id="779291" name="Text Box 27"/>
            <p:cNvSpPr txBox="1">
              <a:spLocks noChangeArrowheads="1"/>
            </p:cNvSpPr>
            <p:nvPr/>
          </p:nvSpPr>
          <p:spPr bwMode="auto">
            <a:xfrm>
              <a:off x="3974" y="720"/>
              <a:ext cx="1602" cy="96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FF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5720" bIns="0">
              <a:spAutoFit/>
            </a:bodyPr>
            <a:lstStyle/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</a:pPr>
              <a:r>
                <a:rPr lang="en-US" altLang="x-none" sz="2000" b="0">
                  <a:solidFill>
                    <a:schemeClr val="folHlink"/>
                  </a:solidFill>
                  <a:latin typeface="Arial" charset="0"/>
                  <a:ea typeface="Arial" charset="0"/>
                  <a:cs typeface="Arial" charset="0"/>
                </a:rPr>
                <a:t>Metadata</a:t>
              </a:r>
              <a:r>
                <a:rPr lang="en-US" altLang="x-none" sz="1600" b="0">
                  <a:solidFill>
                    <a:srgbClr val="6699FF"/>
                  </a:solidFill>
                  <a:latin typeface="Arial" charset="0"/>
                  <a:ea typeface="Arial" charset="0"/>
                  <a:cs typeface="Arial" charset="0"/>
                </a:rPr>
                <a:t/>
              </a:r>
              <a:br>
                <a:rPr lang="en-US" altLang="x-none" sz="1600" b="0">
                  <a:solidFill>
                    <a:srgbClr val="6699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  <a:t>- Model inputs and outputs</a:t>
              </a:r>
              <a:b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  <a:t>- Access and execution</a:t>
              </a:r>
              <a:b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  <a:t>- Data schemas</a:t>
              </a:r>
              <a:b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  <a:t>- Model and data locations</a:t>
              </a:r>
              <a:b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x-none" sz="1600" b="0">
                  <a:latin typeface="Arial" charset="0"/>
                  <a:ea typeface="Arial" charset="0"/>
                  <a:cs typeface="Arial" charset="0"/>
                </a:rPr>
                <a:t>- Model and data semantics</a:t>
              </a:r>
            </a:p>
          </p:txBody>
        </p:sp>
        <p:grpSp>
          <p:nvGrpSpPr>
            <p:cNvPr id="779292" name="Group 28"/>
            <p:cNvGrpSpPr>
              <a:grpSpLocks/>
            </p:cNvGrpSpPr>
            <p:nvPr/>
          </p:nvGrpSpPr>
          <p:grpSpPr bwMode="auto">
            <a:xfrm>
              <a:off x="3341" y="964"/>
              <a:ext cx="576" cy="289"/>
              <a:chOff x="3571" y="1076"/>
              <a:chExt cx="576" cy="289"/>
            </a:xfrm>
          </p:grpSpPr>
          <p:sp>
            <p:nvSpPr>
              <p:cNvPr id="3" name="Striped Right Arrow 49"/>
              <p:cNvSpPr/>
              <p:nvPr/>
            </p:nvSpPr>
            <p:spPr bwMode="auto">
              <a:xfrm>
                <a:off x="3571" y="1076"/>
                <a:ext cx="576" cy="289"/>
              </a:xfrm>
              <a:prstGeom prst="stripedRightArrow">
                <a:avLst/>
              </a:prstGeom>
              <a:solidFill>
                <a:srgbClr val="52632C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45720" bIns="0"/>
              <a:lstStyle/>
              <a:p>
                <a:pPr algn="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  <a:defRPr/>
                </a:pPr>
                <a:endParaRPr lang="en-US" b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9294" name="Text Box 30"/>
              <p:cNvSpPr txBox="1">
                <a:spLocks noChangeArrowheads="1"/>
              </p:cNvSpPr>
              <p:nvPr/>
            </p:nvSpPr>
            <p:spPr bwMode="auto">
              <a:xfrm>
                <a:off x="3571" y="1123"/>
                <a:ext cx="53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x-none" sz="1400" b="0">
                    <a:solidFill>
                      <a:schemeClr val="bg1"/>
                    </a:solidFill>
                    <a:latin typeface="Arial" charset="0"/>
                  </a:rPr>
                  <a:t>contains</a:t>
                </a:r>
              </a:p>
            </p:txBody>
          </p:sp>
        </p:grpSp>
      </p:grpSp>
      <p:grpSp>
        <p:nvGrpSpPr>
          <p:cNvPr id="779295" name="Group 31"/>
          <p:cNvGrpSpPr>
            <a:grpSpLocks/>
          </p:cNvGrpSpPr>
          <p:nvPr/>
        </p:nvGrpSpPr>
        <p:grpSpPr bwMode="auto">
          <a:xfrm>
            <a:off x="6218238" y="2965450"/>
            <a:ext cx="2606675" cy="3109913"/>
            <a:chOff x="3917" y="1699"/>
            <a:chExt cx="1642" cy="1959"/>
          </a:xfrm>
        </p:grpSpPr>
        <p:grpSp>
          <p:nvGrpSpPr>
            <p:cNvPr id="779296" name="Group 32"/>
            <p:cNvGrpSpPr>
              <a:grpSpLocks/>
            </p:cNvGrpSpPr>
            <p:nvPr/>
          </p:nvGrpSpPr>
          <p:grpSpPr bwMode="auto">
            <a:xfrm>
              <a:off x="3917" y="2167"/>
              <a:ext cx="1642" cy="1491"/>
              <a:chOff x="3917" y="2282"/>
              <a:chExt cx="1642" cy="1491"/>
            </a:xfrm>
          </p:grpSpPr>
          <p:sp>
            <p:nvSpPr>
              <p:cNvPr id="52" name="Cloud 51"/>
              <p:cNvSpPr>
                <a:spLocks/>
              </p:cNvSpPr>
              <p:nvPr/>
            </p:nvSpPr>
            <p:spPr bwMode="auto">
              <a:xfrm>
                <a:off x="3917" y="2282"/>
                <a:ext cx="1642" cy="1491"/>
              </a:xfrm>
              <a:custGeom>
                <a:avLst/>
                <a:gdLst>
                  <a:gd name="T0" fmla="*/ 5388803 w 43200"/>
                  <a:gd name="T1" fmla="*/ 1576471 h 43200"/>
                  <a:gd name="T2" fmla="*/ 2696649 w 43200"/>
                  <a:gd name="T3" fmla="*/ 3149584 h 43200"/>
                  <a:gd name="T4" fmla="*/ 16729 w 43200"/>
                  <a:gd name="T5" fmla="*/ 1576471 h 43200"/>
                  <a:gd name="T6" fmla="*/ 2696649 w 43200"/>
                  <a:gd name="T7" fmla="*/ 180272 h 432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T12" fmla="*/ 5954 w 43200"/>
                  <a:gd name="T13" fmla="*/ 6524 h 43200"/>
                  <a:gd name="T14" fmla="*/ 34174 w 43200"/>
                  <a:gd name="T15" fmla="*/ 34674 h 432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00" h="43200">
                    <a:moveTo>
                      <a:pt x="3900" y="14370"/>
                    </a:moveTo>
                    <a:lnTo>
                      <a:pt x="3899" y="14370"/>
                    </a:lnTo>
                    <a:cubicBezTo>
                      <a:pt x="3858" y="13959"/>
                      <a:pt x="3838" y="13545"/>
                      <a:pt x="3838" y="13131"/>
                    </a:cubicBezTo>
                    <a:cubicBezTo>
                      <a:pt x="3838" y="8055"/>
                      <a:pt x="6861" y="3941"/>
                      <a:pt x="10591" y="3941"/>
                    </a:cubicBezTo>
                    <a:cubicBezTo>
                      <a:pt x="11791" y="3941"/>
                      <a:pt x="12969" y="4376"/>
                      <a:pt x="14005" y="5201"/>
                    </a:cubicBezTo>
                    <a:lnTo>
                      <a:pt x="14005" y="5202"/>
                    </a:lnTo>
                    <a:cubicBezTo>
                      <a:pt x="14930" y="2828"/>
                      <a:pt x="16742" y="1343"/>
                      <a:pt x="18715" y="1343"/>
                    </a:cubicBezTo>
                    <a:cubicBezTo>
                      <a:pt x="20114" y="1343"/>
                      <a:pt x="21458" y="2093"/>
                      <a:pt x="22456" y="3431"/>
                    </a:cubicBezTo>
                    <a:lnTo>
                      <a:pt x="22456" y="3432"/>
                    </a:lnTo>
                    <a:cubicBezTo>
                      <a:pt x="23194" y="1415"/>
                      <a:pt x="24707" y="140"/>
                      <a:pt x="26362" y="140"/>
                    </a:cubicBezTo>
                    <a:cubicBezTo>
                      <a:pt x="27723" y="140"/>
                      <a:pt x="29007" y="1006"/>
                      <a:pt x="29832" y="2481"/>
                    </a:cubicBezTo>
                    <a:lnTo>
                      <a:pt x="29832" y="2480"/>
                    </a:lnTo>
                    <a:cubicBezTo>
                      <a:pt x="30755" y="1002"/>
                      <a:pt x="32110" y="149"/>
                      <a:pt x="33538" y="149"/>
                    </a:cubicBezTo>
                    <a:cubicBezTo>
                      <a:pt x="35888" y="149"/>
                      <a:pt x="37901" y="2435"/>
                      <a:pt x="38318" y="5575"/>
                    </a:cubicBezTo>
                    <a:lnTo>
                      <a:pt x="38317" y="5576"/>
                    </a:lnTo>
                    <a:cubicBezTo>
                      <a:pt x="40639" y="6438"/>
                      <a:pt x="42250" y="9313"/>
                      <a:pt x="42250" y="12594"/>
                    </a:cubicBezTo>
                    <a:cubicBezTo>
                      <a:pt x="42250" y="13579"/>
                      <a:pt x="42103" y="14554"/>
                      <a:pt x="41818" y="15460"/>
                    </a:cubicBezTo>
                    <a:lnTo>
                      <a:pt x="41818" y="15459"/>
                    </a:lnTo>
                    <a:cubicBezTo>
                      <a:pt x="42727" y="17070"/>
                      <a:pt x="43220" y="19044"/>
                      <a:pt x="43220" y="21076"/>
                    </a:cubicBezTo>
                    <a:cubicBezTo>
                      <a:pt x="43220" y="25663"/>
                      <a:pt x="40741" y="29553"/>
                      <a:pt x="37404" y="30203"/>
                    </a:cubicBezTo>
                    <a:lnTo>
                      <a:pt x="37403" y="30202"/>
                    </a:lnTo>
                    <a:cubicBezTo>
                      <a:pt x="37378" y="34523"/>
                      <a:pt x="34795" y="38006"/>
                      <a:pt x="31619" y="38006"/>
                    </a:cubicBezTo>
                    <a:cubicBezTo>
                      <a:pt x="30535" y="38006"/>
                      <a:pt x="29474" y="37593"/>
                      <a:pt x="28555" y="36813"/>
                    </a:cubicBezTo>
                    <a:lnTo>
                      <a:pt x="28556" y="36813"/>
                    </a:lnTo>
                    <a:cubicBezTo>
                      <a:pt x="27694" y="40699"/>
                      <a:pt x="25069" y="43357"/>
                      <a:pt x="22094" y="43357"/>
                    </a:cubicBezTo>
                    <a:cubicBezTo>
                      <a:pt x="19839" y="43357"/>
                      <a:pt x="17733" y="41821"/>
                      <a:pt x="16480" y="39263"/>
                    </a:cubicBezTo>
                    <a:lnTo>
                      <a:pt x="16480" y="39264"/>
                    </a:lnTo>
                    <a:cubicBezTo>
                      <a:pt x="15279" y="40250"/>
                      <a:pt x="13904" y="40770"/>
                      <a:pt x="12503" y="40770"/>
                    </a:cubicBezTo>
                    <a:cubicBezTo>
                      <a:pt x="9735" y="40770"/>
                      <a:pt x="7180" y="38748"/>
                      <a:pt x="5804" y="35469"/>
                    </a:cubicBezTo>
                    <a:lnTo>
                      <a:pt x="5803" y="35469"/>
                    </a:lnTo>
                    <a:cubicBezTo>
                      <a:pt x="5635" y="35496"/>
                      <a:pt x="5465" y="35509"/>
                      <a:pt x="5296" y="35509"/>
                    </a:cubicBezTo>
                    <a:cubicBezTo>
                      <a:pt x="2888" y="35510"/>
                      <a:pt x="936" y="32860"/>
                      <a:pt x="936" y="29592"/>
                    </a:cubicBezTo>
                    <a:cubicBezTo>
                      <a:pt x="936" y="28090"/>
                      <a:pt x="1356" y="26644"/>
                      <a:pt x="2112" y="25547"/>
                    </a:cubicBezTo>
                    <a:lnTo>
                      <a:pt x="2113" y="25547"/>
                    </a:lnTo>
                    <a:cubicBezTo>
                      <a:pt x="781" y="24481"/>
                      <a:pt x="-36" y="22528"/>
                      <a:pt x="-36" y="20418"/>
                    </a:cubicBezTo>
                    <a:cubicBezTo>
                      <a:pt x="-36" y="17370"/>
                      <a:pt x="1647" y="14817"/>
                      <a:pt x="3863" y="14504"/>
                    </a:cubicBezTo>
                    <a:close/>
                  </a:path>
                  <a:path w="43200" h="43200" fill="none">
                    <a:moveTo>
                      <a:pt x="4693" y="26177"/>
                    </a:moveTo>
                    <a:lnTo>
                      <a:pt x="4693" y="26177"/>
                    </a:lnTo>
                    <a:cubicBezTo>
                      <a:pt x="4580" y="26189"/>
                      <a:pt x="4468" y="26194"/>
                      <a:pt x="4356" y="26194"/>
                    </a:cubicBezTo>
                    <a:cubicBezTo>
                      <a:pt x="3584" y="26194"/>
                      <a:pt x="2826" y="25913"/>
                      <a:pt x="2160" y="25379"/>
                    </a:cubicBezTo>
                    <a:moveTo>
                      <a:pt x="6928" y="34899"/>
                    </a:moveTo>
                    <a:lnTo>
                      <a:pt x="6927" y="34898"/>
                    </a:lnTo>
                    <a:cubicBezTo>
                      <a:pt x="6572" y="35091"/>
                      <a:pt x="6200" y="35219"/>
                      <a:pt x="5820" y="35280"/>
                    </a:cubicBezTo>
                    <a:moveTo>
                      <a:pt x="16478" y="39090"/>
                    </a:moveTo>
                    <a:lnTo>
                      <a:pt x="16477" y="39090"/>
                    </a:lnTo>
                    <a:cubicBezTo>
                      <a:pt x="16210" y="38544"/>
                      <a:pt x="15986" y="37960"/>
                      <a:pt x="15809" y="37350"/>
                    </a:cubicBezTo>
                    <a:moveTo>
                      <a:pt x="28827" y="34751"/>
                    </a:moveTo>
                    <a:lnTo>
                      <a:pt x="28826" y="34750"/>
                    </a:lnTo>
                    <a:cubicBezTo>
                      <a:pt x="28787" y="35398"/>
                      <a:pt x="28698" y="36038"/>
                      <a:pt x="28560" y="36660"/>
                    </a:cubicBezTo>
                    <a:moveTo>
                      <a:pt x="34129" y="22954"/>
                    </a:moveTo>
                    <a:lnTo>
                      <a:pt x="34128" y="22954"/>
                    </a:lnTo>
                    <a:cubicBezTo>
                      <a:pt x="36118" y="24271"/>
                      <a:pt x="37381" y="27017"/>
                      <a:pt x="37381" y="30027"/>
                    </a:cubicBezTo>
                    <a:cubicBezTo>
                      <a:pt x="37381" y="30048"/>
                      <a:pt x="37380" y="30069"/>
                      <a:pt x="37380" y="30090"/>
                    </a:cubicBezTo>
                    <a:moveTo>
                      <a:pt x="41798" y="15354"/>
                    </a:moveTo>
                    <a:lnTo>
                      <a:pt x="41798" y="15354"/>
                    </a:lnTo>
                    <a:cubicBezTo>
                      <a:pt x="41473" y="16386"/>
                      <a:pt x="40978" y="17302"/>
                      <a:pt x="40350" y="18030"/>
                    </a:cubicBezTo>
                    <a:moveTo>
                      <a:pt x="38324" y="5426"/>
                    </a:moveTo>
                    <a:lnTo>
                      <a:pt x="38324" y="5425"/>
                    </a:lnTo>
                    <a:cubicBezTo>
                      <a:pt x="38375" y="5811"/>
                      <a:pt x="38401" y="6202"/>
                      <a:pt x="38401" y="6595"/>
                    </a:cubicBezTo>
                    <a:cubicBezTo>
                      <a:pt x="38401" y="6626"/>
                      <a:pt x="38400" y="6658"/>
                      <a:pt x="38400" y="6690"/>
                    </a:cubicBezTo>
                    <a:moveTo>
                      <a:pt x="29078" y="3952"/>
                    </a:moveTo>
                    <a:lnTo>
                      <a:pt x="29078" y="3952"/>
                    </a:lnTo>
                    <a:cubicBezTo>
                      <a:pt x="29266" y="3369"/>
                      <a:pt x="29516" y="2826"/>
                      <a:pt x="29820" y="2340"/>
                    </a:cubicBezTo>
                    <a:moveTo>
                      <a:pt x="22141" y="4720"/>
                    </a:moveTo>
                    <a:lnTo>
                      <a:pt x="22140" y="4719"/>
                    </a:lnTo>
                    <a:cubicBezTo>
                      <a:pt x="22217" y="4238"/>
                      <a:pt x="22338" y="3771"/>
                      <a:pt x="22500" y="3330"/>
                    </a:cubicBezTo>
                    <a:moveTo>
                      <a:pt x="14000" y="5192"/>
                    </a:moveTo>
                    <a:lnTo>
                      <a:pt x="14000" y="5191"/>
                    </a:lnTo>
                    <a:cubicBezTo>
                      <a:pt x="14471" y="5568"/>
                      <a:pt x="14908" y="6020"/>
                      <a:pt x="15299" y="6540"/>
                    </a:cubicBezTo>
                    <a:moveTo>
                      <a:pt x="4127" y="15789"/>
                    </a:moveTo>
                    <a:lnTo>
                      <a:pt x="4127" y="15788"/>
                    </a:lnTo>
                    <a:cubicBezTo>
                      <a:pt x="4024" y="15324"/>
                      <a:pt x="3948" y="14850"/>
                      <a:pt x="3900" y="14369"/>
                    </a:cubicBezTo>
                  </a:path>
                </a:pathLst>
              </a:custGeom>
              <a:solidFill>
                <a:srgbClr val="FFFFFF">
                  <a:alpha val="54901"/>
                </a:srgbClr>
              </a:solidFill>
              <a:ln w="9525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lIns="91438" rIns="91438" anchor="ctr"/>
              <a:lstStyle/>
              <a:p>
                <a:endParaRPr lang="en-US"/>
              </a:p>
            </p:txBody>
          </p:sp>
          <p:sp>
            <p:nvSpPr>
              <p:cNvPr id="53" name="Can 52"/>
              <p:cNvSpPr>
                <a:spLocks noChangeArrowheads="1"/>
              </p:cNvSpPr>
              <p:nvPr/>
            </p:nvSpPr>
            <p:spPr bwMode="auto">
              <a:xfrm>
                <a:off x="4892" y="2532"/>
                <a:ext cx="506" cy="326"/>
              </a:xfrm>
              <a:prstGeom prst="can">
                <a:avLst>
                  <a:gd name="adj" fmla="val 25000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  <a:defRPr/>
                </a:pPr>
                <a:r>
                  <a:rPr lang="en-US" sz="1200" b="0" dirty="0">
                    <a:solidFill>
                      <a:srgbClr val="000000"/>
                    </a:solidFill>
                    <a:latin typeface="+mn-lt"/>
                  </a:rPr>
                  <a:t>Data</a:t>
                </a:r>
              </a:p>
            </p:txBody>
          </p:sp>
          <p:sp>
            <p:nvSpPr>
              <p:cNvPr id="54" name="Plaque 53"/>
              <p:cNvSpPr>
                <a:spLocks noChangeArrowheads="1"/>
              </p:cNvSpPr>
              <p:nvPr/>
            </p:nvSpPr>
            <p:spPr bwMode="auto">
              <a:xfrm>
                <a:off x="4128" y="2794"/>
                <a:ext cx="653" cy="364"/>
              </a:xfrm>
              <a:prstGeom prst="plaque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</a:pPr>
                <a:r>
                  <a:rPr lang="en-US" altLang="x-none" sz="1200" b="0">
                    <a:solidFill>
                      <a:srgbClr val="000000"/>
                    </a:solidFill>
                    <a:latin typeface="Tahoma" charset="0"/>
                    <a:ea typeface="Tahoma" charset="0"/>
                    <a:cs typeface="Tahoma" charset="0"/>
                  </a:rPr>
                  <a:t>Composite Model</a:t>
                </a:r>
              </a:p>
            </p:txBody>
          </p:sp>
          <p:sp>
            <p:nvSpPr>
              <p:cNvPr id="55" name="Can 54"/>
              <p:cNvSpPr>
                <a:spLocks noChangeArrowheads="1"/>
              </p:cNvSpPr>
              <p:nvPr/>
            </p:nvSpPr>
            <p:spPr bwMode="auto">
              <a:xfrm>
                <a:off x="4113" y="3214"/>
                <a:ext cx="380" cy="278"/>
              </a:xfrm>
              <a:prstGeom prst="can">
                <a:avLst>
                  <a:gd name="adj" fmla="val 25000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  <a:defRPr/>
                </a:pPr>
                <a:r>
                  <a:rPr lang="en-US" sz="1200" b="0" dirty="0">
                    <a:solidFill>
                      <a:srgbClr val="000000"/>
                    </a:solidFill>
                    <a:latin typeface="+mn-lt"/>
                  </a:rPr>
                  <a:t>Data</a:t>
                </a:r>
              </a:p>
            </p:txBody>
          </p:sp>
          <p:sp>
            <p:nvSpPr>
              <p:cNvPr id="56" name="Plaque 55"/>
              <p:cNvSpPr>
                <a:spLocks noChangeArrowheads="1"/>
              </p:cNvSpPr>
              <p:nvPr/>
            </p:nvSpPr>
            <p:spPr bwMode="auto">
              <a:xfrm>
                <a:off x="4321" y="2513"/>
                <a:ext cx="494" cy="224"/>
              </a:xfrm>
              <a:prstGeom prst="plaque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  <a:defRPr/>
                </a:pPr>
                <a:r>
                  <a:rPr lang="en-US" sz="1200" b="0" dirty="0">
                    <a:solidFill>
                      <a:srgbClr val="000000"/>
                    </a:solidFill>
                    <a:latin typeface="+mn-lt"/>
                  </a:rPr>
                  <a:t>Model</a:t>
                </a:r>
              </a:p>
            </p:txBody>
          </p:sp>
          <p:sp>
            <p:nvSpPr>
              <p:cNvPr id="58" name="Plaque 57"/>
              <p:cNvSpPr>
                <a:spLocks noChangeArrowheads="1"/>
              </p:cNvSpPr>
              <p:nvPr/>
            </p:nvSpPr>
            <p:spPr bwMode="auto">
              <a:xfrm>
                <a:off x="4864" y="2949"/>
                <a:ext cx="493" cy="313"/>
              </a:xfrm>
              <a:prstGeom prst="plaque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  <a:defRPr/>
                </a:pPr>
                <a:r>
                  <a:rPr lang="en-US" sz="1200" b="0" dirty="0">
                    <a:solidFill>
                      <a:srgbClr val="000000"/>
                    </a:solidFill>
                    <a:latin typeface="+mn-lt"/>
                  </a:rPr>
                  <a:t>Model</a:t>
                </a:r>
              </a:p>
            </p:txBody>
          </p:sp>
          <p:sp>
            <p:nvSpPr>
              <p:cNvPr id="5" name="Plaque 55"/>
              <p:cNvSpPr>
                <a:spLocks noChangeArrowheads="1"/>
              </p:cNvSpPr>
              <p:nvPr/>
            </p:nvSpPr>
            <p:spPr bwMode="auto">
              <a:xfrm>
                <a:off x="4550" y="3319"/>
                <a:ext cx="692" cy="194"/>
              </a:xfrm>
              <a:prstGeom prst="flowChartOnlineStorag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>
                    <a:schemeClr val="accent2"/>
                  </a:buClr>
                  <a:buFont typeface="Wingdings" charset="2"/>
                  <a:buNone/>
                </a:pPr>
                <a:r>
                  <a:rPr lang="en-US" altLang="x-none" sz="1200" b="0">
                    <a:solidFill>
                      <a:srgbClr val="000000"/>
                    </a:solidFill>
                    <a:latin typeface="Tahoma" charset="0"/>
                    <a:ea typeface="Tahoma" charset="0"/>
                    <a:cs typeface="Tahoma" charset="0"/>
                  </a:rPr>
                  <a:t>Mapping</a:t>
                </a:r>
              </a:p>
            </p:txBody>
          </p:sp>
        </p:grpSp>
        <p:sp>
          <p:nvSpPr>
            <p:cNvPr id="50" name="Striped Right Arrow 49"/>
            <p:cNvSpPr>
              <a:spLocks/>
            </p:cNvSpPr>
            <p:nvPr/>
          </p:nvSpPr>
          <p:spPr bwMode="auto">
            <a:xfrm rot="5400000">
              <a:off x="4492" y="1814"/>
              <a:ext cx="519" cy="289"/>
            </a:xfrm>
            <a:custGeom>
              <a:avLst/>
              <a:gdLst>
                <a:gd name="T0" fmla="*/ 1881981 w 2111375"/>
                <a:gd name="T1" fmla="*/ 0 h 458788"/>
                <a:gd name="T2" fmla="*/ 0 w 2111375"/>
                <a:gd name="T3" fmla="*/ 229394 h 458788"/>
                <a:gd name="T4" fmla="*/ 1881981 w 2111375"/>
                <a:gd name="T5" fmla="*/ 458788 h 458788"/>
                <a:gd name="T6" fmla="*/ 2111375 w 2111375"/>
                <a:gd name="T7" fmla="*/ 229394 h 458788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71686 w 2111375"/>
                <a:gd name="T13" fmla="*/ 114697 h 458788"/>
                <a:gd name="T14" fmla="*/ 1996678 w 2111375"/>
                <a:gd name="T15" fmla="*/ 344091 h 4587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1375" h="458788">
                  <a:moveTo>
                    <a:pt x="0" y="114697"/>
                  </a:moveTo>
                  <a:lnTo>
                    <a:pt x="14337" y="114697"/>
                  </a:lnTo>
                  <a:lnTo>
                    <a:pt x="14337" y="344091"/>
                  </a:lnTo>
                  <a:lnTo>
                    <a:pt x="0" y="344091"/>
                  </a:lnTo>
                  <a:close/>
                  <a:moveTo>
                    <a:pt x="28674" y="114697"/>
                  </a:moveTo>
                  <a:lnTo>
                    <a:pt x="57349" y="114697"/>
                  </a:lnTo>
                  <a:lnTo>
                    <a:pt x="57349" y="344091"/>
                  </a:lnTo>
                  <a:lnTo>
                    <a:pt x="28674" y="344091"/>
                  </a:lnTo>
                  <a:close/>
                  <a:moveTo>
                    <a:pt x="71686" y="114697"/>
                  </a:moveTo>
                  <a:lnTo>
                    <a:pt x="1881981" y="114697"/>
                  </a:lnTo>
                  <a:lnTo>
                    <a:pt x="1881981" y="0"/>
                  </a:lnTo>
                  <a:lnTo>
                    <a:pt x="2111375" y="229394"/>
                  </a:lnTo>
                  <a:lnTo>
                    <a:pt x="1881981" y="458788"/>
                  </a:lnTo>
                  <a:lnTo>
                    <a:pt x="1881981" y="344091"/>
                  </a:lnTo>
                  <a:lnTo>
                    <a:pt x="71686" y="344091"/>
                  </a:lnTo>
                  <a:close/>
                </a:path>
              </a:pathLst>
            </a:custGeom>
            <a:solidFill>
              <a:srgbClr val="526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5720" bIns="0"/>
            <a:lstStyle/>
            <a:p>
              <a:endParaRPr lang="en-US"/>
            </a:p>
          </p:txBody>
        </p:sp>
        <p:sp>
          <p:nvSpPr>
            <p:cNvPr id="779305" name="TextBox 83"/>
            <p:cNvSpPr txBox="1">
              <a:spLocks noChangeArrowheads="1"/>
            </p:cNvSpPr>
            <p:nvPr/>
          </p:nvSpPr>
          <p:spPr bwMode="auto">
            <a:xfrm>
              <a:off x="4838" y="1872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2"/>
                </a:buClr>
                <a:buFont typeface="Wingdings" charset="2"/>
                <a:buNone/>
              </a:pPr>
              <a:r>
                <a:rPr lang="en-US" altLang="x-none" sz="1400" b="0">
                  <a:solidFill>
                    <a:schemeClr val="hlink"/>
                  </a:solidFill>
                  <a:latin typeface="Tahoma" charset="0"/>
                  <a:ea typeface="Tahoma" charset="0"/>
                  <a:cs typeface="Tahoma" charset="0"/>
                </a:rPr>
                <a:t>describes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2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268CD-0BE1-C845-8B3E-F5D844BC1C3A}" type="slidenum">
              <a:rPr lang="en-US" altLang="x-none"/>
              <a:pPr/>
              <a:t>63</a:t>
            </a:fld>
            <a:endParaRPr lang="en-US" altLang="x-none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368300"/>
            <a:ext cx="8778875" cy="682625"/>
          </a:xfrm>
        </p:spPr>
        <p:txBody>
          <a:bodyPr/>
          <a:lstStyle/>
          <a:p>
            <a:r>
              <a:rPr lang="en-US" altLang="x-none"/>
              <a:t>Hypothetical Obesity Model Integration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3014663" y="1235075"/>
            <a:ext cx="2546350" cy="3382963"/>
            <a:chOff x="1899" y="893"/>
            <a:chExt cx="1604" cy="2131"/>
          </a:xfrm>
        </p:grpSpPr>
        <p:sp>
          <p:nvSpPr>
            <p:cNvPr id="781316" name="AutoShape 11"/>
            <p:cNvSpPr>
              <a:spLocks noChangeArrowheads="1"/>
            </p:cNvSpPr>
            <p:nvPr/>
          </p:nvSpPr>
          <p:spPr bwMode="auto">
            <a:xfrm>
              <a:off x="1899" y="1469"/>
              <a:ext cx="1604" cy="409"/>
            </a:xfrm>
            <a:prstGeom prst="roundRect">
              <a:avLst>
                <a:gd name="adj" fmla="val 16667"/>
              </a:avLst>
            </a:prstGeom>
            <a:solidFill>
              <a:srgbClr val="DDF3FF"/>
            </a:solidFill>
            <a:ln w="38100">
              <a:solidFill>
                <a:srgbClr val="4D4D4D"/>
              </a:solidFill>
              <a:miter lim="800000"/>
              <a:headEnd/>
              <a:tailEnd/>
            </a:ln>
            <a:effectLst>
              <a:prstShdw prst="shdw17" dist="17961" dir="2700000">
                <a:srgbClr val="4D4D4D">
                  <a:gamma/>
                  <a:shade val="60000"/>
                  <a:invGamma/>
                  <a:alpha val="74998"/>
                </a:srgbClr>
              </a:prstShdw>
            </a:effectLst>
          </p:spPr>
          <p:txBody>
            <a:bodyPr lIns="56693" tIns="28346" rIns="56693" bIns="28346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Buying and Eating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(Agent-based simulation model)</a:t>
              </a:r>
            </a:p>
          </p:txBody>
        </p:sp>
        <p:sp>
          <p:nvSpPr>
            <p:cNvPr id="781317" name="AutoShape 30"/>
            <p:cNvSpPr>
              <a:spLocks noChangeArrowheads="1"/>
            </p:cNvSpPr>
            <p:nvPr/>
          </p:nvSpPr>
          <p:spPr bwMode="auto">
            <a:xfrm>
              <a:off x="1899" y="893"/>
              <a:ext cx="1604" cy="416"/>
            </a:xfrm>
            <a:prstGeom prst="roundRect">
              <a:avLst>
                <a:gd name="adj" fmla="val 16667"/>
              </a:avLst>
            </a:prstGeom>
            <a:solidFill>
              <a:srgbClr val="DDF3FF"/>
            </a:solidFill>
            <a:ln w="38100">
              <a:solidFill>
                <a:srgbClr val="4D4D4D"/>
              </a:solidFill>
              <a:miter lim="800000"/>
              <a:headEnd/>
              <a:tailEnd/>
            </a:ln>
            <a:effectLst>
              <a:prstShdw prst="shdw17" dist="17961" dir="2700000">
                <a:srgbClr val="4D4D4D">
                  <a:gamma/>
                  <a:shade val="60000"/>
                  <a:invGamma/>
                  <a:alpha val="74998"/>
                </a:srgbClr>
              </a:prstShdw>
            </a:effectLst>
          </p:spPr>
          <p:txBody>
            <a:bodyPr lIns="56693" tIns="28346" rIns="56693" bIns="28346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Transportation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(VISUM simulation model)</a:t>
              </a:r>
            </a:p>
          </p:txBody>
        </p:sp>
        <p:sp>
          <p:nvSpPr>
            <p:cNvPr id="781318" name="AutoShape 96"/>
            <p:cNvSpPr>
              <a:spLocks noChangeArrowheads="1"/>
            </p:cNvSpPr>
            <p:nvPr/>
          </p:nvSpPr>
          <p:spPr bwMode="auto">
            <a:xfrm>
              <a:off x="1899" y="2678"/>
              <a:ext cx="1587" cy="346"/>
            </a:xfrm>
            <a:prstGeom prst="roundRect">
              <a:avLst>
                <a:gd name="adj" fmla="val 16667"/>
              </a:avLst>
            </a:prstGeom>
            <a:solidFill>
              <a:srgbClr val="DDF3FF"/>
            </a:solidFill>
            <a:ln w="38100">
              <a:solidFill>
                <a:srgbClr val="4D4D4D"/>
              </a:solidFill>
              <a:miter lim="800000"/>
              <a:headEnd/>
              <a:tailEnd/>
            </a:ln>
            <a:effectLst>
              <a:prstShdw prst="shdw17" dist="17961" dir="2700000">
                <a:srgbClr val="4D4D4D">
                  <a:gamma/>
                  <a:shade val="60000"/>
                  <a:invGamma/>
                  <a:alpha val="74998"/>
                </a:srgbClr>
              </a:prstShdw>
            </a:effectLst>
          </p:spPr>
          <p:txBody>
            <a:bodyPr lIns="56693" tIns="28346" rIns="56693" bIns="28346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BMI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(Differential equation model)</a:t>
              </a:r>
              <a:endParaRPr lang="en-US" altLang="x-none" sz="1200">
                <a:latin typeface="Tahoma" charset="0"/>
                <a:ea typeface="SimSun" charset="-122"/>
                <a:cs typeface="Tahoma" charset="0"/>
              </a:endParaRPr>
            </a:p>
          </p:txBody>
        </p:sp>
        <p:sp>
          <p:nvSpPr>
            <p:cNvPr id="781319" name="AutoShape 11"/>
            <p:cNvSpPr>
              <a:spLocks noChangeArrowheads="1"/>
            </p:cNvSpPr>
            <p:nvPr/>
          </p:nvSpPr>
          <p:spPr bwMode="auto">
            <a:xfrm>
              <a:off x="1899" y="2114"/>
              <a:ext cx="1593" cy="389"/>
            </a:xfrm>
            <a:prstGeom prst="roundRect">
              <a:avLst>
                <a:gd name="adj" fmla="val 16667"/>
              </a:avLst>
            </a:prstGeom>
            <a:solidFill>
              <a:srgbClr val="DDF3FF"/>
            </a:solidFill>
            <a:ln w="38100">
              <a:solidFill>
                <a:srgbClr val="4D4D4D"/>
              </a:solidFill>
              <a:miter lim="800000"/>
              <a:headEnd/>
              <a:tailEnd/>
            </a:ln>
            <a:effectLst>
              <a:prstShdw prst="shdw17" dist="17961" dir="2700000">
                <a:srgbClr val="4D4D4D">
                  <a:gamma/>
                  <a:shade val="60000"/>
                  <a:invGamma/>
                  <a:alpha val="74998"/>
                </a:srgbClr>
              </a:prstShdw>
            </a:effectLst>
          </p:spPr>
          <p:txBody>
            <a:bodyPr lIns="56693" tIns="28346" rIns="56693" bIns="28346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Exercise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(Stochastic discrete-event simulation model)</a:t>
              </a:r>
            </a:p>
          </p:txBody>
        </p:sp>
      </p:grpSp>
      <p:grpSp>
        <p:nvGrpSpPr>
          <p:cNvPr id="781320" name="Group 8"/>
          <p:cNvGrpSpPr>
            <a:grpSpLocks/>
          </p:cNvGrpSpPr>
          <p:nvPr/>
        </p:nvGrpSpPr>
        <p:grpSpPr bwMode="auto">
          <a:xfrm>
            <a:off x="1801813" y="1565275"/>
            <a:ext cx="6464300" cy="2778125"/>
            <a:chOff x="1135" y="1101"/>
            <a:chExt cx="4072" cy="1750"/>
          </a:xfrm>
        </p:grpSpPr>
        <p:cxnSp>
          <p:nvCxnSpPr>
            <p:cNvPr id="781321" name="AutoShape 97"/>
            <p:cNvCxnSpPr>
              <a:cxnSpLocks noChangeShapeType="1"/>
              <a:stCxn id="781317" idx="3"/>
              <a:endCxn id="781324" idx="1"/>
            </p:cNvCxnSpPr>
            <p:nvPr/>
          </p:nvCxnSpPr>
          <p:spPr bwMode="auto">
            <a:xfrm>
              <a:off x="3503" y="1101"/>
              <a:ext cx="735" cy="1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1322" name="Rectangle 17"/>
            <p:cNvSpPr>
              <a:spLocks noChangeArrowheads="1"/>
            </p:cNvSpPr>
            <p:nvPr/>
          </p:nvSpPr>
          <p:spPr bwMode="auto">
            <a:xfrm>
              <a:off x="4222" y="1856"/>
              <a:ext cx="985" cy="304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>
              <a:prstShdw prst="shdw17" dist="17961" dir="2700000">
                <a:srgbClr val="FF9966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Time alignment</a:t>
              </a:r>
            </a:p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and data merge</a:t>
              </a:r>
            </a:p>
          </p:txBody>
        </p:sp>
        <p:cxnSp>
          <p:nvCxnSpPr>
            <p:cNvPr id="781323" name="AutoShape 84"/>
            <p:cNvCxnSpPr>
              <a:cxnSpLocks noChangeShapeType="1"/>
              <a:stCxn id="781316" idx="3"/>
            </p:cNvCxnSpPr>
            <p:nvPr/>
          </p:nvCxnSpPr>
          <p:spPr bwMode="auto">
            <a:xfrm>
              <a:off x="3503" y="1674"/>
              <a:ext cx="702" cy="2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1324" name="Rectangle 21"/>
            <p:cNvSpPr>
              <a:spLocks noChangeArrowheads="1"/>
            </p:cNvSpPr>
            <p:nvPr/>
          </p:nvSpPr>
          <p:spPr bwMode="auto">
            <a:xfrm>
              <a:off x="4238" y="1123"/>
              <a:ext cx="930" cy="315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>
              <a:prstShdw prst="shdw17" dist="17961" dir="2700000">
                <a:srgbClr val="FF9966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Geospatial</a:t>
              </a:r>
            </a:p>
            <a:p>
              <a:pPr algn="ctr" eaLnBrk="1" hangingPunct="1"/>
              <a:r>
                <a:rPr lang="en-US" altLang="x-none" sz="1200">
                  <a:latin typeface="Tahoma" charset="0"/>
                  <a:ea typeface="Tahoma" charset="0"/>
                  <a:cs typeface="Tahoma" charset="0"/>
                </a:rPr>
                <a:t>alignment</a:t>
              </a:r>
            </a:p>
          </p:txBody>
        </p:sp>
        <p:cxnSp>
          <p:nvCxnSpPr>
            <p:cNvPr id="781325" name="AutoShape 97"/>
            <p:cNvCxnSpPr>
              <a:cxnSpLocks noChangeShapeType="1"/>
            </p:cNvCxnSpPr>
            <p:nvPr/>
          </p:nvCxnSpPr>
          <p:spPr bwMode="auto">
            <a:xfrm flipH="1">
              <a:off x="3514" y="1354"/>
              <a:ext cx="691" cy="23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26" name="AutoShape 93"/>
            <p:cNvCxnSpPr>
              <a:cxnSpLocks noChangeShapeType="1"/>
              <a:stCxn id="781330" idx="4"/>
              <a:endCxn id="781322" idx="1"/>
            </p:cNvCxnSpPr>
            <p:nvPr/>
          </p:nvCxnSpPr>
          <p:spPr bwMode="auto">
            <a:xfrm>
              <a:off x="1135" y="2000"/>
              <a:ext cx="3087" cy="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27" name="AutoShape 84"/>
            <p:cNvCxnSpPr>
              <a:cxnSpLocks noChangeShapeType="1"/>
              <a:endCxn id="781318" idx="3"/>
            </p:cNvCxnSpPr>
            <p:nvPr/>
          </p:nvCxnSpPr>
          <p:spPr bwMode="auto">
            <a:xfrm flipH="1">
              <a:off x="3486" y="2160"/>
              <a:ext cx="719" cy="69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28" name="AutoShape 93"/>
            <p:cNvCxnSpPr>
              <a:cxnSpLocks noChangeShapeType="1"/>
              <a:stCxn id="781319" idx="3"/>
            </p:cNvCxnSpPr>
            <p:nvPr/>
          </p:nvCxnSpPr>
          <p:spPr bwMode="auto">
            <a:xfrm flipV="1">
              <a:off x="3492" y="2102"/>
              <a:ext cx="713" cy="2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1329" name="Group 17"/>
          <p:cNvGrpSpPr>
            <a:grpSpLocks/>
          </p:cNvGrpSpPr>
          <p:nvPr/>
        </p:nvGrpSpPr>
        <p:grpSpPr bwMode="auto">
          <a:xfrm>
            <a:off x="511175" y="1300163"/>
            <a:ext cx="2506663" cy="3225800"/>
            <a:chOff x="322" y="934"/>
            <a:chExt cx="1579" cy="2032"/>
          </a:xfrm>
        </p:grpSpPr>
        <p:sp>
          <p:nvSpPr>
            <p:cNvPr id="781330" name="AutoShape 63"/>
            <p:cNvSpPr>
              <a:spLocks noChangeArrowheads="1"/>
            </p:cNvSpPr>
            <p:nvPr/>
          </p:nvSpPr>
          <p:spPr bwMode="auto">
            <a:xfrm>
              <a:off x="322" y="1763"/>
              <a:ext cx="813" cy="473"/>
            </a:xfrm>
            <a:prstGeom prst="can">
              <a:avLst>
                <a:gd name="adj" fmla="val 25000"/>
              </a:avLst>
            </a:prstGeom>
            <a:solidFill>
              <a:srgbClr val="FFCC66"/>
            </a:solidFill>
            <a:ln>
              <a:noFill/>
            </a:ln>
            <a:effectLst>
              <a:prstShdw prst="shdw17" dist="17961" dir="2700000">
                <a:srgbClr val="FFCC66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Demographic data</a:t>
              </a:r>
              <a:endParaRPr lang="en-US" altLang="x-none" sz="1200">
                <a:solidFill>
                  <a:srgbClr val="000000"/>
                </a:solidFill>
                <a:latin typeface="Tahoma" charset="0"/>
                <a:ea typeface="SimSun" charset="-122"/>
                <a:cs typeface="Tahoma" charset="0"/>
              </a:endParaRPr>
            </a:p>
          </p:txBody>
        </p:sp>
        <p:sp>
          <p:nvSpPr>
            <p:cNvPr id="781331" name="AutoShape 77"/>
            <p:cNvSpPr>
              <a:spLocks noChangeArrowheads="1"/>
            </p:cNvSpPr>
            <p:nvPr/>
          </p:nvSpPr>
          <p:spPr bwMode="auto">
            <a:xfrm>
              <a:off x="322" y="934"/>
              <a:ext cx="829" cy="517"/>
            </a:xfrm>
            <a:prstGeom prst="can">
              <a:avLst>
                <a:gd name="adj" fmla="val 25000"/>
              </a:avLst>
            </a:prstGeom>
            <a:solidFill>
              <a:srgbClr val="FFCC66"/>
            </a:solidFill>
            <a:ln>
              <a:noFill/>
            </a:ln>
            <a:effectLst>
              <a:prstShdw prst="shdw17" dist="17961" dir="2700000">
                <a:srgbClr val="FFCC66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00"/>
                  </a:solidFill>
                  <a:latin typeface="Tahoma" charset="0"/>
                  <a:ea typeface="SimSun" charset="-122"/>
                  <a:cs typeface="Tahoma" charset="0"/>
                </a:rPr>
                <a:t>GIS data</a:t>
              </a:r>
              <a:endParaRPr lang="en-US" altLang="x-none" sz="1200">
                <a:solidFill>
                  <a:srgbClr val="000000"/>
                </a:solidFill>
                <a:latin typeface="Tahoma" charset="0"/>
                <a:ea typeface="SimSun" charset="-122"/>
                <a:cs typeface="Tahoma" charset="0"/>
              </a:endParaRPr>
            </a:p>
          </p:txBody>
        </p:sp>
        <p:cxnSp>
          <p:nvCxnSpPr>
            <p:cNvPr id="781332" name="AutoShape 93"/>
            <p:cNvCxnSpPr>
              <a:cxnSpLocks noChangeShapeType="1"/>
              <a:stCxn id="781331" idx="4"/>
            </p:cNvCxnSpPr>
            <p:nvPr/>
          </p:nvCxnSpPr>
          <p:spPr bwMode="auto">
            <a:xfrm>
              <a:off x="1151" y="1193"/>
              <a:ext cx="750" cy="39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33" name="AutoShape 93"/>
            <p:cNvCxnSpPr>
              <a:cxnSpLocks noChangeShapeType="1"/>
              <a:stCxn id="781331" idx="4"/>
            </p:cNvCxnSpPr>
            <p:nvPr/>
          </p:nvCxnSpPr>
          <p:spPr bwMode="auto">
            <a:xfrm flipV="1">
              <a:off x="1151" y="1008"/>
              <a:ext cx="750" cy="18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34" name="AutoShape 93"/>
            <p:cNvCxnSpPr>
              <a:cxnSpLocks noChangeShapeType="1"/>
              <a:endCxn id="781317" idx="1"/>
            </p:cNvCxnSpPr>
            <p:nvPr/>
          </p:nvCxnSpPr>
          <p:spPr bwMode="auto">
            <a:xfrm flipV="1">
              <a:off x="1152" y="1101"/>
              <a:ext cx="747" cy="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35" name="AutoShape 93"/>
            <p:cNvCxnSpPr>
              <a:cxnSpLocks noChangeShapeType="1"/>
              <a:stCxn id="781330" idx="4"/>
              <a:endCxn id="781316" idx="1"/>
            </p:cNvCxnSpPr>
            <p:nvPr/>
          </p:nvCxnSpPr>
          <p:spPr bwMode="auto">
            <a:xfrm flipV="1">
              <a:off x="1135" y="1674"/>
              <a:ext cx="764" cy="3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1336" name="AutoShape 63"/>
            <p:cNvSpPr>
              <a:spLocks noChangeArrowheads="1"/>
            </p:cNvSpPr>
            <p:nvPr/>
          </p:nvSpPr>
          <p:spPr bwMode="auto">
            <a:xfrm>
              <a:off x="322" y="2548"/>
              <a:ext cx="829" cy="418"/>
            </a:xfrm>
            <a:prstGeom prst="can">
              <a:avLst>
                <a:gd name="adj" fmla="val 25000"/>
              </a:avLst>
            </a:prstGeom>
            <a:solidFill>
              <a:srgbClr val="FFCC66"/>
            </a:solidFill>
            <a:ln>
              <a:noFill/>
            </a:ln>
            <a:effectLst>
              <a:prstShdw prst="shdw17" dist="17961" dir="2700000">
                <a:srgbClr val="FFCC66">
                  <a:gamma/>
                  <a:shade val="60000"/>
                  <a:invGamma/>
                  <a:alpha val="74998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1200">
                  <a:solidFill>
                    <a:srgbClr val="000000"/>
                  </a:solidFill>
                  <a:latin typeface="Tahoma" charset="0"/>
                  <a:ea typeface="Tahoma" charset="0"/>
                  <a:cs typeface="Tahoma" charset="0"/>
                </a:rPr>
                <a:t>Facility data</a:t>
              </a:r>
            </a:p>
          </p:txBody>
        </p:sp>
        <p:cxnSp>
          <p:nvCxnSpPr>
            <p:cNvPr id="781337" name="AutoShape 93"/>
            <p:cNvCxnSpPr>
              <a:cxnSpLocks noChangeShapeType="1"/>
              <a:stCxn id="781336" idx="4"/>
              <a:endCxn id="781319" idx="1"/>
            </p:cNvCxnSpPr>
            <p:nvPr/>
          </p:nvCxnSpPr>
          <p:spPr bwMode="auto">
            <a:xfrm flipV="1">
              <a:off x="1151" y="2309"/>
              <a:ext cx="748" cy="4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338" name="AutoShape 93"/>
            <p:cNvCxnSpPr>
              <a:cxnSpLocks noChangeShapeType="1"/>
              <a:stCxn id="781330" idx="4"/>
            </p:cNvCxnSpPr>
            <p:nvPr/>
          </p:nvCxnSpPr>
          <p:spPr bwMode="auto">
            <a:xfrm>
              <a:off x="1135" y="2000"/>
              <a:ext cx="766" cy="2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1339" name="Group 27"/>
          <p:cNvGrpSpPr>
            <a:grpSpLocks/>
          </p:cNvGrpSpPr>
          <p:nvPr/>
        </p:nvGrpSpPr>
        <p:grpSpPr bwMode="auto">
          <a:xfrm>
            <a:off x="6308725" y="4806950"/>
            <a:ext cx="2309813" cy="1182688"/>
            <a:chOff x="4017" y="2682"/>
            <a:chExt cx="1455" cy="745"/>
          </a:xfrm>
        </p:grpSpPr>
        <p:cxnSp>
          <p:nvCxnSpPr>
            <p:cNvPr id="781340" name="AutoShape 93"/>
            <p:cNvCxnSpPr>
              <a:cxnSpLocks noChangeShapeType="1"/>
            </p:cNvCxnSpPr>
            <p:nvPr/>
          </p:nvCxnSpPr>
          <p:spPr bwMode="auto">
            <a:xfrm flipV="1">
              <a:off x="5095" y="3340"/>
              <a:ext cx="262" cy="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1341" name="Text Box 33"/>
            <p:cNvSpPr txBox="1">
              <a:spLocks noChangeArrowheads="1"/>
            </p:cNvSpPr>
            <p:nvPr/>
          </p:nvSpPr>
          <p:spPr bwMode="auto">
            <a:xfrm>
              <a:off x="4549" y="3255"/>
              <a:ext cx="51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buFont typeface="Wingdings" charset="2"/>
                <a:buNone/>
              </a:pPr>
              <a:r>
                <a:rPr lang="en-US" altLang="x-none" sz="1000">
                  <a:latin typeface="Tahoma" charset="0"/>
                  <a:ea typeface="Tahoma" charset="0"/>
                  <a:cs typeface="Tahoma" charset="0"/>
                </a:rPr>
                <a:t>Dataflow</a:t>
              </a:r>
            </a:p>
          </p:txBody>
        </p:sp>
        <p:sp>
          <p:nvSpPr>
            <p:cNvPr id="781342" name="Text Box 33"/>
            <p:cNvSpPr txBox="1">
              <a:spLocks noChangeArrowheads="1"/>
            </p:cNvSpPr>
            <p:nvPr/>
          </p:nvSpPr>
          <p:spPr bwMode="auto">
            <a:xfrm>
              <a:off x="4467" y="2910"/>
              <a:ext cx="59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buFont typeface="Wingdings" charset="2"/>
                <a:buNone/>
              </a:pPr>
              <a:r>
                <a:rPr lang="en-US" altLang="x-none" sz="1000">
                  <a:latin typeface="Tahoma" charset="0"/>
                  <a:ea typeface="Tahoma" charset="0"/>
                  <a:cs typeface="Tahoma" charset="0"/>
                </a:rPr>
                <a:t>Data source</a:t>
              </a:r>
            </a:p>
          </p:txBody>
        </p:sp>
        <p:sp>
          <p:nvSpPr>
            <p:cNvPr id="781343" name="Text Box 33"/>
            <p:cNvSpPr txBox="1">
              <a:spLocks noChangeArrowheads="1"/>
            </p:cNvSpPr>
            <p:nvPr/>
          </p:nvSpPr>
          <p:spPr bwMode="auto">
            <a:xfrm>
              <a:off x="4245" y="2724"/>
              <a:ext cx="81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buFont typeface="Wingdings" charset="2"/>
                <a:buNone/>
              </a:pPr>
              <a:r>
                <a:rPr lang="en-US" altLang="x-none" sz="1000">
                  <a:latin typeface="Tahoma" charset="0"/>
                  <a:ea typeface="Tahoma" charset="0"/>
                  <a:cs typeface="Tahoma" charset="0"/>
                </a:rPr>
                <a:t>Simulation model</a:t>
              </a:r>
            </a:p>
          </p:txBody>
        </p:sp>
        <p:sp>
          <p:nvSpPr>
            <p:cNvPr id="781344" name="Text Box 33"/>
            <p:cNvSpPr txBox="1">
              <a:spLocks noChangeArrowheads="1"/>
            </p:cNvSpPr>
            <p:nvPr/>
          </p:nvSpPr>
          <p:spPr bwMode="auto">
            <a:xfrm>
              <a:off x="4113" y="3092"/>
              <a:ext cx="949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buFont typeface="Wingdings" charset="2"/>
                <a:buNone/>
              </a:pPr>
              <a:r>
                <a:rPr lang="en-US" altLang="x-none" sz="1000">
                  <a:latin typeface="Tahoma" charset="0"/>
                  <a:ea typeface="Tahoma" charset="0"/>
                  <a:cs typeface="Tahoma" charset="0"/>
                </a:rPr>
                <a:t>Data Transformation</a:t>
              </a:r>
            </a:p>
          </p:txBody>
        </p:sp>
        <p:sp>
          <p:nvSpPr>
            <p:cNvPr id="781345" name="AutoShape 77"/>
            <p:cNvSpPr>
              <a:spLocks noChangeArrowheads="1"/>
            </p:cNvSpPr>
            <p:nvPr/>
          </p:nvSpPr>
          <p:spPr bwMode="auto">
            <a:xfrm>
              <a:off x="5060" y="2909"/>
              <a:ext cx="288" cy="164"/>
            </a:xfrm>
            <a:prstGeom prst="can">
              <a:avLst>
                <a:gd name="adj" fmla="val 21296"/>
              </a:avLst>
            </a:prstGeom>
            <a:solidFill>
              <a:srgbClr val="FFCC66"/>
            </a:solidFill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x-none" altLang="x-none" sz="700">
                <a:solidFill>
                  <a:srgbClr val="000000"/>
                </a:solidFill>
                <a:latin typeface="Garamond" charset="0"/>
                <a:ea typeface="Tahoma" charset="0"/>
                <a:cs typeface="Tahoma" charset="0"/>
              </a:endParaRPr>
            </a:p>
          </p:txBody>
        </p:sp>
        <p:sp>
          <p:nvSpPr>
            <p:cNvPr id="781346" name="AutoShape 11"/>
            <p:cNvSpPr>
              <a:spLocks noChangeArrowheads="1"/>
            </p:cNvSpPr>
            <p:nvPr/>
          </p:nvSpPr>
          <p:spPr bwMode="auto">
            <a:xfrm>
              <a:off x="5051" y="2736"/>
              <a:ext cx="306" cy="130"/>
            </a:xfrm>
            <a:prstGeom prst="roundRect">
              <a:avLst>
                <a:gd name="adj" fmla="val 16667"/>
              </a:avLst>
            </a:prstGeom>
            <a:solidFill>
              <a:srgbClr val="D9F1FF"/>
            </a:solidFill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6693" tIns="28346" rIns="56693" bIns="28346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zh-CN" sz="700">
                <a:solidFill>
                  <a:srgbClr val="000000"/>
                </a:solidFill>
                <a:latin typeface="Garamond" charset="0"/>
                <a:ea typeface="SimSun" charset="-122"/>
                <a:cs typeface="Tahoma" charset="0"/>
              </a:endParaRPr>
            </a:p>
          </p:txBody>
        </p:sp>
        <p:sp>
          <p:nvSpPr>
            <p:cNvPr id="781347" name="Rectangle 21"/>
            <p:cNvSpPr>
              <a:spLocks noChangeArrowheads="1"/>
            </p:cNvSpPr>
            <p:nvPr/>
          </p:nvSpPr>
          <p:spPr bwMode="auto">
            <a:xfrm>
              <a:off x="5064" y="3118"/>
              <a:ext cx="293" cy="128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x-none" altLang="x-none" sz="700">
                <a:latin typeface="Garamond" charset="0"/>
                <a:ea typeface="Tahoma" charset="0"/>
                <a:cs typeface="Tahoma" charset="0"/>
              </a:endParaRPr>
            </a:p>
          </p:txBody>
        </p:sp>
        <p:sp>
          <p:nvSpPr>
            <p:cNvPr id="781348" name="Rectangle 36"/>
            <p:cNvSpPr>
              <a:spLocks noChangeArrowheads="1"/>
            </p:cNvSpPr>
            <p:nvPr/>
          </p:nvSpPr>
          <p:spPr bwMode="auto">
            <a:xfrm>
              <a:off x="4017" y="2682"/>
              <a:ext cx="1455" cy="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chemeClr val="accent1">
                        <a:gamma/>
                        <a:shade val="60000"/>
                        <a:invGamma/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45720" bIns="0" anchor="ctr"/>
            <a:lstStyle/>
            <a:p>
              <a:endParaRPr lang="en-US"/>
            </a:p>
          </p:txBody>
        </p:sp>
      </p:grpSp>
      <p:grpSp>
        <p:nvGrpSpPr>
          <p:cNvPr id="781349" name="Group 37"/>
          <p:cNvGrpSpPr>
            <a:grpSpLocks/>
          </p:cNvGrpSpPr>
          <p:nvPr/>
        </p:nvGrpSpPr>
        <p:grpSpPr bwMode="auto">
          <a:xfrm>
            <a:off x="2897188" y="4710113"/>
            <a:ext cx="2497137" cy="1308100"/>
            <a:chOff x="1825" y="3082"/>
            <a:chExt cx="1573" cy="824"/>
          </a:xfrm>
        </p:grpSpPr>
        <p:pic>
          <p:nvPicPr>
            <p:cNvPr id="781350" name="Picture 25" descr="plo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" y="3360"/>
              <a:ext cx="576" cy="434"/>
            </a:xfrm>
            <a:prstGeom prst="rect">
              <a:avLst/>
            </a:prstGeom>
            <a:noFill/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1351" name="AutoShape 107"/>
            <p:cNvSpPr>
              <a:spLocks noChangeArrowheads="1"/>
            </p:cNvSpPr>
            <p:nvPr/>
          </p:nvSpPr>
          <p:spPr bwMode="auto">
            <a:xfrm rot="5400000">
              <a:off x="2457" y="3110"/>
              <a:ext cx="365" cy="310"/>
            </a:xfrm>
            <a:prstGeom prst="rightArrow">
              <a:avLst>
                <a:gd name="adj1" fmla="val 55657"/>
                <a:gd name="adj2" fmla="val 62142"/>
              </a:avLst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rot="10800000" vert="eaVert"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 sz="1600">
                <a:latin typeface="Tahoma" charset="0"/>
                <a:ea typeface="Tahoma" charset="0"/>
                <a:cs typeface="Tahoma" charset="0"/>
              </a:endParaRPr>
            </a:p>
          </p:txBody>
        </p:sp>
        <p:pic>
          <p:nvPicPr>
            <p:cNvPr id="781352" name="Picture 1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" y="3526"/>
              <a:ext cx="589" cy="380"/>
            </a:xfrm>
            <a:prstGeom prst="rect">
              <a:avLst/>
            </a:prstGeom>
            <a:noFill/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1353" name="Picture 10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" y="3368"/>
              <a:ext cx="652" cy="442"/>
            </a:xfrm>
            <a:prstGeom prst="rect">
              <a:avLst/>
            </a:prstGeom>
            <a:noFill/>
            <a:ln>
              <a:noFill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1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C0B0-5151-6348-9642-9544EB0152B3}" type="slidenum">
              <a:rPr lang="en-US" altLang="x-none"/>
              <a:pPr/>
              <a:t>64</a:t>
            </a:fld>
            <a:endParaRPr lang="en-US" altLang="x-none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136525"/>
            <a:ext cx="8778875" cy="641350"/>
          </a:xfrm>
        </p:spPr>
        <p:txBody>
          <a:bodyPr/>
          <a:lstStyle/>
          <a:p>
            <a:r>
              <a:rPr lang="en-US" altLang="x-none" sz="2800"/>
              <a:t>Model Integration as a Scientific Workflow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325" y="4708525"/>
            <a:ext cx="7956550" cy="1463675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dirty="0">
                <a:solidFill>
                  <a:schemeClr val="folHlink"/>
                </a:solidFill>
              </a:rPr>
              <a:t>Kepler Scientific Workflow System</a:t>
            </a:r>
            <a:r>
              <a:rPr lang="en-US" altLang="x-none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x-none" sz="1800" dirty="0"/>
              <a:t>Drag-and-drop graphical editor to design workflows</a:t>
            </a:r>
          </a:p>
          <a:p>
            <a:pPr lvl="1">
              <a:lnSpc>
                <a:spcPct val="80000"/>
              </a:lnSpc>
            </a:pPr>
            <a:r>
              <a:rPr lang="en-US" altLang="x-none" sz="1800" dirty="0"/>
              <a:t>Automatically runs simulation models and data transformations</a:t>
            </a:r>
          </a:p>
          <a:p>
            <a:pPr lvl="1">
              <a:lnSpc>
                <a:spcPct val="80000"/>
              </a:lnSpc>
            </a:pPr>
            <a:r>
              <a:rPr lang="en-US" altLang="x-none" sz="1800" dirty="0"/>
              <a:t>Extensible open-source software developed by </a:t>
            </a:r>
            <a:br>
              <a:rPr lang="en-US" altLang="x-none" sz="1800" dirty="0"/>
            </a:br>
            <a:r>
              <a:rPr lang="en-US" altLang="x-none" sz="1800" dirty="0"/>
              <a:t>U.C. Davis and U.C. Berkeley</a:t>
            </a:r>
          </a:p>
        </p:txBody>
      </p:sp>
      <p:grpSp>
        <p:nvGrpSpPr>
          <p:cNvPr id="784388" name="Group 4"/>
          <p:cNvGrpSpPr>
            <a:grpSpLocks/>
          </p:cNvGrpSpPr>
          <p:nvPr/>
        </p:nvGrpSpPr>
        <p:grpSpPr bwMode="auto">
          <a:xfrm>
            <a:off x="174625" y="814388"/>
            <a:ext cx="8810625" cy="3711575"/>
            <a:chOff x="110" y="744"/>
            <a:chExt cx="5550" cy="2338"/>
          </a:xfrm>
        </p:grpSpPr>
        <p:pic>
          <p:nvPicPr>
            <p:cNvPr id="784389" name="Picture 5" descr="ObesityWorkflow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" y="744"/>
              <a:ext cx="5550" cy="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4390" name="Rectangle 6"/>
            <p:cNvSpPr>
              <a:spLocks noChangeArrowheads="1"/>
            </p:cNvSpPr>
            <p:nvPr/>
          </p:nvSpPr>
          <p:spPr bwMode="auto">
            <a:xfrm>
              <a:off x="195" y="747"/>
              <a:ext cx="5253" cy="6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800">
                  <a:solidFill>
                    <a:schemeClr val="bg1"/>
                  </a:solidFill>
                  <a:latin typeface="Arial" charset="0"/>
                </a:rPr>
                <a:t>Obesity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0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8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F801-A1A5-214D-93BE-D8A150825085}" type="slidenum">
              <a:rPr lang="en-US" altLang="x-none"/>
              <a:pPr/>
              <a:t>65</a:t>
            </a:fld>
            <a:endParaRPr lang="en-US" altLang="x-none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392112"/>
          </a:xfrm>
        </p:spPr>
        <p:txBody>
          <a:bodyPr/>
          <a:lstStyle/>
          <a:p>
            <a:r>
              <a:rPr lang="en-US" altLang="x-none" sz="2800"/>
              <a:t>SPLASH Actors</a:t>
            </a:r>
          </a:p>
        </p:txBody>
      </p:sp>
      <p:grpSp>
        <p:nvGrpSpPr>
          <p:cNvPr id="785411" name="Group 3"/>
          <p:cNvGrpSpPr>
            <a:grpSpLocks/>
          </p:cNvGrpSpPr>
          <p:nvPr/>
        </p:nvGrpSpPr>
        <p:grpSpPr bwMode="auto">
          <a:xfrm>
            <a:off x="182563" y="777875"/>
            <a:ext cx="8869362" cy="3738563"/>
            <a:chOff x="115" y="761"/>
            <a:chExt cx="5587" cy="2355"/>
          </a:xfrm>
        </p:grpSpPr>
        <p:pic>
          <p:nvPicPr>
            <p:cNvPr id="785412" name="Picture 4" descr="ObesityWorkflow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" y="761"/>
              <a:ext cx="5587" cy="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5413" name="Rectangle 5"/>
            <p:cNvSpPr>
              <a:spLocks noChangeArrowheads="1"/>
            </p:cNvSpPr>
            <p:nvPr/>
          </p:nvSpPr>
          <p:spPr bwMode="auto">
            <a:xfrm>
              <a:off x="201" y="765"/>
              <a:ext cx="5289" cy="6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1000">
                  <a:solidFill>
                    <a:schemeClr val="bg1"/>
                  </a:solidFill>
                  <a:latin typeface="Arial" charset="0"/>
                </a:rPr>
                <a:t>Obesity Workflow</a:t>
              </a:r>
            </a:p>
          </p:txBody>
        </p:sp>
      </p:grpSp>
      <p:grpSp>
        <p:nvGrpSpPr>
          <p:cNvPr id="785414" name="Group 6"/>
          <p:cNvGrpSpPr>
            <a:grpSpLocks/>
          </p:cNvGrpSpPr>
          <p:nvPr/>
        </p:nvGrpSpPr>
        <p:grpSpPr bwMode="auto">
          <a:xfrm>
            <a:off x="1554163" y="1863725"/>
            <a:ext cx="1814512" cy="3292475"/>
            <a:chOff x="979" y="1353"/>
            <a:chExt cx="1143" cy="2074"/>
          </a:xfrm>
        </p:grpSpPr>
        <p:sp>
          <p:nvSpPr>
            <p:cNvPr id="785415" name="Rectangle 7"/>
            <p:cNvSpPr>
              <a:spLocks noChangeArrowheads="1"/>
            </p:cNvSpPr>
            <p:nvPr/>
          </p:nvSpPr>
          <p:spPr bwMode="auto">
            <a:xfrm>
              <a:off x="979" y="3254"/>
              <a:ext cx="814" cy="173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5416" name="Group 8"/>
            <p:cNvGrpSpPr>
              <a:grpSpLocks/>
            </p:cNvGrpSpPr>
            <p:nvPr/>
          </p:nvGrpSpPr>
          <p:grpSpPr bwMode="auto">
            <a:xfrm>
              <a:off x="1538" y="1353"/>
              <a:ext cx="584" cy="549"/>
              <a:chOff x="1538" y="1469"/>
              <a:chExt cx="584" cy="549"/>
            </a:xfrm>
          </p:grpSpPr>
          <p:sp>
            <p:nvSpPr>
              <p:cNvPr id="785417" name="Oval 9"/>
              <p:cNvSpPr>
                <a:spLocks noChangeArrowheads="1"/>
              </p:cNvSpPr>
              <p:nvPr/>
            </p:nvSpPr>
            <p:spPr bwMode="auto">
              <a:xfrm>
                <a:off x="1590" y="1469"/>
                <a:ext cx="480" cy="480"/>
              </a:xfrm>
              <a:prstGeom prst="ellipse">
                <a:avLst/>
              </a:prstGeom>
              <a:solidFill>
                <a:srgbClr val="66CCFF">
                  <a:alpha val="3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18" name="Text Box 10"/>
              <p:cNvSpPr txBox="1">
                <a:spLocks noChangeArrowheads="1"/>
              </p:cNvSpPr>
              <p:nvPr/>
            </p:nvSpPr>
            <p:spPr bwMode="auto">
              <a:xfrm>
                <a:off x="1538" y="1845"/>
                <a:ext cx="58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x-none" sz="1200">
                    <a:solidFill>
                      <a:srgbClr val="0066FF"/>
                    </a:solidFill>
                    <a:latin typeface="Arial" charset="0"/>
                    <a:ea typeface="Arial" charset="0"/>
                    <a:cs typeface="Arial" charset="0"/>
                  </a:rPr>
                  <a:t>Data actor</a:t>
                </a:r>
              </a:p>
            </p:txBody>
          </p:sp>
        </p:grpSp>
      </p:grpSp>
      <p:grpSp>
        <p:nvGrpSpPr>
          <p:cNvPr id="785419" name="Group 11"/>
          <p:cNvGrpSpPr>
            <a:grpSpLocks/>
          </p:cNvGrpSpPr>
          <p:nvPr/>
        </p:nvGrpSpPr>
        <p:grpSpPr bwMode="auto">
          <a:xfrm>
            <a:off x="1554163" y="1284288"/>
            <a:ext cx="3371850" cy="4146550"/>
            <a:chOff x="979" y="988"/>
            <a:chExt cx="2124" cy="2612"/>
          </a:xfrm>
        </p:grpSpPr>
        <p:sp>
          <p:nvSpPr>
            <p:cNvPr id="785420" name="Rectangle 12"/>
            <p:cNvSpPr>
              <a:spLocks noChangeArrowheads="1"/>
            </p:cNvSpPr>
            <p:nvPr/>
          </p:nvSpPr>
          <p:spPr bwMode="auto">
            <a:xfrm>
              <a:off x="979" y="3427"/>
              <a:ext cx="922" cy="173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5421" name="Group 13"/>
            <p:cNvGrpSpPr>
              <a:grpSpLocks/>
            </p:cNvGrpSpPr>
            <p:nvPr/>
          </p:nvGrpSpPr>
          <p:grpSpPr bwMode="auto">
            <a:xfrm>
              <a:off x="2448" y="988"/>
              <a:ext cx="655" cy="488"/>
              <a:chOff x="2448" y="1104"/>
              <a:chExt cx="655" cy="488"/>
            </a:xfrm>
          </p:grpSpPr>
          <p:sp>
            <p:nvSpPr>
              <p:cNvPr id="785422" name="Oval 14"/>
              <p:cNvSpPr>
                <a:spLocks noChangeArrowheads="1"/>
              </p:cNvSpPr>
              <p:nvPr/>
            </p:nvSpPr>
            <p:spPr bwMode="auto">
              <a:xfrm>
                <a:off x="2525" y="1104"/>
                <a:ext cx="480" cy="480"/>
              </a:xfrm>
              <a:prstGeom prst="ellipse">
                <a:avLst/>
              </a:prstGeom>
              <a:solidFill>
                <a:srgbClr val="CC3300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23" name="Text Box 15"/>
              <p:cNvSpPr txBox="1">
                <a:spLocks noChangeArrowheads="1"/>
              </p:cNvSpPr>
              <p:nvPr/>
            </p:nvSpPr>
            <p:spPr bwMode="auto">
              <a:xfrm>
                <a:off x="2448" y="1419"/>
                <a:ext cx="65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x-none" sz="1200">
                    <a:solidFill>
                      <a:srgbClr val="CC3300"/>
                    </a:solidFill>
                    <a:latin typeface="Arial" charset="0"/>
                    <a:ea typeface="Arial" charset="0"/>
                    <a:cs typeface="Arial" charset="0"/>
                  </a:rPr>
                  <a:t>Model actor</a:t>
                </a:r>
              </a:p>
            </p:txBody>
          </p:sp>
        </p:grpSp>
      </p:grpSp>
      <p:grpSp>
        <p:nvGrpSpPr>
          <p:cNvPr id="785424" name="Group 16"/>
          <p:cNvGrpSpPr>
            <a:grpSpLocks/>
          </p:cNvGrpSpPr>
          <p:nvPr/>
        </p:nvGrpSpPr>
        <p:grpSpPr bwMode="auto">
          <a:xfrm>
            <a:off x="1554163" y="1649413"/>
            <a:ext cx="5211762" cy="4056062"/>
            <a:chOff x="979" y="1218"/>
            <a:chExt cx="3283" cy="2555"/>
          </a:xfrm>
        </p:grpSpPr>
        <p:sp>
          <p:nvSpPr>
            <p:cNvPr id="785425" name="Rectangle 17"/>
            <p:cNvSpPr>
              <a:spLocks noChangeArrowheads="1"/>
            </p:cNvSpPr>
            <p:nvPr/>
          </p:nvSpPr>
          <p:spPr bwMode="auto">
            <a:xfrm>
              <a:off x="979" y="3600"/>
              <a:ext cx="1085" cy="173"/>
            </a:xfrm>
            <a:prstGeom prst="rect">
              <a:avLst/>
            </a:prstGeom>
            <a:solidFill>
              <a:srgbClr val="99FF99">
                <a:alpha val="2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5426" name="Group 18"/>
            <p:cNvGrpSpPr>
              <a:grpSpLocks/>
            </p:cNvGrpSpPr>
            <p:nvPr/>
          </p:nvGrpSpPr>
          <p:grpSpPr bwMode="auto">
            <a:xfrm>
              <a:off x="3489" y="1218"/>
              <a:ext cx="773" cy="480"/>
              <a:chOff x="3489" y="1334"/>
              <a:chExt cx="773" cy="480"/>
            </a:xfrm>
          </p:grpSpPr>
          <p:sp>
            <p:nvSpPr>
              <p:cNvPr id="785427" name="Oval 19"/>
              <p:cNvSpPr>
                <a:spLocks noChangeArrowheads="1"/>
              </p:cNvSpPr>
              <p:nvPr/>
            </p:nvSpPr>
            <p:spPr bwMode="auto">
              <a:xfrm>
                <a:off x="3629" y="1334"/>
                <a:ext cx="480" cy="480"/>
              </a:xfrm>
              <a:prstGeom prst="ellipse">
                <a:avLst/>
              </a:prstGeom>
              <a:solidFill>
                <a:srgbClr val="33CC33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28" name="Text Box 20"/>
              <p:cNvSpPr txBox="1">
                <a:spLocks noChangeArrowheads="1"/>
              </p:cNvSpPr>
              <p:nvPr/>
            </p:nvSpPr>
            <p:spPr bwMode="auto">
              <a:xfrm>
                <a:off x="3489" y="1641"/>
                <a:ext cx="77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x-none" sz="1200">
                    <a:solidFill>
                      <a:srgbClr val="006600"/>
                    </a:solidFill>
                    <a:latin typeface="Arial" charset="0"/>
                    <a:ea typeface="Arial" charset="0"/>
                    <a:cs typeface="Arial" charset="0"/>
                  </a:rPr>
                  <a:t>Mapping actor</a:t>
                </a:r>
              </a:p>
            </p:txBody>
          </p:sp>
        </p:grpSp>
      </p:grpSp>
      <p:grpSp>
        <p:nvGrpSpPr>
          <p:cNvPr id="785429" name="Group 21"/>
          <p:cNvGrpSpPr>
            <a:grpSpLocks/>
          </p:cNvGrpSpPr>
          <p:nvPr/>
        </p:nvGrpSpPr>
        <p:grpSpPr bwMode="auto">
          <a:xfrm>
            <a:off x="1554163" y="3397250"/>
            <a:ext cx="7407275" cy="2592388"/>
            <a:chOff x="979" y="2313"/>
            <a:chExt cx="4666" cy="1633"/>
          </a:xfrm>
        </p:grpSpPr>
        <p:grpSp>
          <p:nvGrpSpPr>
            <p:cNvPr id="785430" name="Group 22"/>
            <p:cNvGrpSpPr>
              <a:grpSpLocks/>
            </p:cNvGrpSpPr>
            <p:nvPr/>
          </p:nvGrpSpPr>
          <p:grpSpPr bwMode="auto">
            <a:xfrm>
              <a:off x="4666" y="2313"/>
              <a:ext cx="979" cy="507"/>
              <a:chOff x="4666" y="2429"/>
              <a:chExt cx="979" cy="507"/>
            </a:xfrm>
          </p:grpSpPr>
          <p:sp>
            <p:nvSpPr>
              <p:cNvPr id="785431" name="Oval 23"/>
              <p:cNvSpPr>
                <a:spLocks noChangeArrowheads="1"/>
              </p:cNvSpPr>
              <p:nvPr/>
            </p:nvSpPr>
            <p:spPr bwMode="auto">
              <a:xfrm>
                <a:off x="5165" y="2429"/>
                <a:ext cx="480" cy="480"/>
              </a:xfrm>
              <a:prstGeom prst="ellipse">
                <a:avLst/>
              </a:prstGeom>
              <a:solidFill>
                <a:srgbClr val="9933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32" name="Text Box 24"/>
              <p:cNvSpPr txBox="1">
                <a:spLocks noChangeArrowheads="1"/>
              </p:cNvSpPr>
              <p:nvPr/>
            </p:nvSpPr>
            <p:spPr bwMode="auto">
              <a:xfrm>
                <a:off x="4666" y="2763"/>
                <a:ext cx="96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x-none" sz="1200">
                    <a:solidFill>
                      <a:srgbClr val="6600CC"/>
                    </a:solidFill>
                    <a:latin typeface="Arial" charset="0"/>
                    <a:ea typeface="Arial" charset="0"/>
                    <a:cs typeface="Arial" charset="0"/>
                  </a:rPr>
                  <a:t>Visualization actor</a:t>
                </a:r>
              </a:p>
            </p:txBody>
          </p:sp>
        </p:grpSp>
        <p:sp>
          <p:nvSpPr>
            <p:cNvPr id="785433" name="Rectangle 25"/>
            <p:cNvSpPr>
              <a:spLocks noChangeArrowheads="1"/>
            </p:cNvSpPr>
            <p:nvPr/>
          </p:nvSpPr>
          <p:spPr bwMode="auto">
            <a:xfrm>
              <a:off x="979" y="3773"/>
              <a:ext cx="1325" cy="173"/>
            </a:xfrm>
            <a:prstGeom prst="rect">
              <a:avLst/>
            </a:prstGeom>
            <a:solidFill>
              <a:srgbClr val="CC00FF">
                <a:alpha val="2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5434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1098550" y="4881563"/>
            <a:ext cx="7680325" cy="11890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1800" dirty="0"/>
              <a:t>Data actors: input and output files, databases, web services, etc.</a:t>
            </a:r>
          </a:p>
          <a:p>
            <a:pPr>
              <a:lnSpc>
                <a:spcPct val="80000"/>
              </a:lnSpc>
            </a:pPr>
            <a:r>
              <a:rPr lang="en-US" altLang="x-none" sz="1800" dirty="0"/>
              <a:t>Model actors: simulation, optimization, statistical models</a:t>
            </a:r>
          </a:p>
          <a:p>
            <a:pPr>
              <a:lnSpc>
                <a:spcPct val="80000"/>
              </a:lnSpc>
            </a:pPr>
            <a:r>
              <a:rPr lang="en-US" altLang="x-none" sz="1800" dirty="0"/>
              <a:t>Mapping actors: data transformations, time and space alignment</a:t>
            </a:r>
          </a:p>
          <a:p>
            <a:pPr>
              <a:lnSpc>
                <a:spcPct val="80000"/>
              </a:lnSpc>
            </a:pPr>
            <a:r>
              <a:rPr lang="en-US" altLang="x-none" sz="1800" dirty="0"/>
              <a:t>Visualization actors: graphs, reports, etc.</a:t>
            </a:r>
          </a:p>
        </p:txBody>
      </p:sp>
    </p:spTree>
    <p:extLst>
      <p:ext uri="{BB962C8B-B14F-4D97-AF65-F5344CB8AC3E}">
        <p14:creationId xmlns:p14="http://schemas.microsoft.com/office/powerpoint/2010/main" val="11851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5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5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5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3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A011-6FD5-0641-9D8C-4FA47254DE7A}" type="slidenum">
              <a:rPr lang="en-US" altLang="x-none"/>
              <a:pPr/>
              <a:t>66</a:t>
            </a:fld>
            <a:endParaRPr lang="en-US" altLang="x-none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35075"/>
            <a:ext cx="4022725" cy="4662488"/>
          </a:xfrm>
        </p:spPr>
        <p:txBody>
          <a:bodyPr/>
          <a:lstStyle/>
          <a:p>
            <a:r>
              <a:rPr lang="en-US" altLang="x-none" sz="2400"/>
              <a:t>Search the </a:t>
            </a:r>
            <a:r>
              <a:rPr lang="en-US" altLang="x-none" sz="2400">
                <a:solidFill>
                  <a:schemeClr val="folHlink"/>
                </a:solidFill>
              </a:rPr>
              <a:t>SPLASH repository</a:t>
            </a:r>
            <a:r>
              <a:rPr lang="en-US" altLang="x-none" sz="2400"/>
              <a:t> for models and data that you can integrate into a meaningful workflow</a:t>
            </a:r>
          </a:p>
          <a:p>
            <a:pPr lvl="1"/>
            <a:r>
              <a:rPr lang="en-US" altLang="x-none" sz="2000" dirty="0"/>
              <a:t>Query the models and data based on their SADL descriptions</a:t>
            </a:r>
          </a:p>
          <a:p>
            <a:pPr lvl="4"/>
            <a:endParaRPr lang="en-US" altLang="x-none" sz="500" dirty="0"/>
          </a:p>
          <a:p>
            <a:r>
              <a:rPr lang="en-US" altLang="x-none" sz="2400" dirty="0">
                <a:solidFill>
                  <a:schemeClr val="folHlink"/>
                </a:solidFill>
              </a:rPr>
              <a:t>Drag and drop</a:t>
            </a:r>
            <a:r>
              <a:rPr lang="en-US" altLang="x-none" sz="2400" dirty="0"/>
              <a:t> the model and data actors from the repository onto the workflow</a:t>
            </a: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823913"/>
          </a:xfrm>
        </p:spPr>
        <p:txBody>
          <a:bodyPr/>
          <a:lstStyle/>
          <a:p>
            <a:r>
              <a:rPr lang="en-US" altLang="x-none"/>
              <a:t>SPLASH Repository</a:t>
            </a:r>
          </a:p>
        </p:txBody>
      </p:sp>
      <p:pic>
        <p:nvPicPr>
          <p:cNvPr id="786436" name="Picture 4" descr="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0925"/>
            <a:ext cx="4165600" cy="49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6437" name="Oval 5"/>
          <p:cNvSpPr>
            <a:spLocks noChangeArrowheads="1"/>
          </p:cNvSpPr>
          <p:nvPr/>
        </p:nvSpPr>
        <p:spPr bwMode="auto">
          <a:xfrm>
            <a:off x="4114800" y="2193925"/>
            <a:ext cx="2590800" cy="2514600"/>
          </a:xfrm>
          <a:prstGeom prst="ellipse">
            <a:avLst/>
          </a:prstGeom>
          <a:solidFill>
            <a:srgbClr val="CC3300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6438" name="Text Box 6"/>
          <p:cNvSpPr txBox="1">
            <a:spLocks noChangeArrowheads="1"/>
          </p:cNvSpPr>
          <p:nvPr/>
        </p:nvSpPr>
        <p:spPr bwMode="auto">
          <a:xfrm>
            <a:off x="5851525" y="3246438"/>
            <a:ext cx="137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>
                <a:solidFill>
                  <a:srgbClr val="993300"/>
                </a:solidFill>
                <a:latin typeface="Arial" charset="0"/>
                <a:ea typeface="Arial" charset="0"/>
                <a:cs typeface="Arial" charset="0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91636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34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19D9E-EED0-1B44-A027-40B610B59F37}" type="slidenum">
              <a:rPr lang="en-US" altLang="x-none"/>
              <a:pPr/>
              <a:t>67</a:t>
            </a:fld>
            <a:endParaRPr lang="en-US" altLang="x-none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444500"/>
          </a:xfrm>
        </p:spPr>
        <p:txBody>
          <a:bodyPr/>
          <a:lstStyle/>
          <a:p>
            <a:r>
              <a:rPr lang="en-US" altLang="x-none"/>
              <a:t>Execution and Results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3788" y="4975225"/>
            <a:ext cx="7775575" cy="11049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sz="2400" dirty="0"/>
              <a:t>Distributed, parallel execution</a:t>
            </a:r>
          </a:p>
          <a:p>
            <a:pPr lvl="1">
              <a:lnSpc>
                <a:spcPct val="80000"/>
              </a:lnSpc>
            </a:pPr>
            <a:r>
              <a:rPr lang="en-US" altLang="x-none" sz="2000" dirty="0"/>
              <a:t>Run simulation models and data transformation scripts</a:t>
            </a:r>
          </a:p>
          <a:p>
            <a:pPr>
              <a:lnSpc>
                <a:spcPct val="80000"/>
              </a:lnSpc>
            </a:pPr>
            <a:r>
              <a:rPr lang="en-US" altLang="x-none" sz="2400" dirty="0">
                <a:solidFill>
                  <a:schemeClr val="folHlink"/>
                </a:solidFill>
              </a:rPr>
              <a:t>Final results as reports and graphs for analysis</a:t>
            </a:r>
          </a:p>
        </p:txBody>
      </p:sp>
      <p:grpSp>
        <p:nvGrpSpPr>
          <p:cNvPr id="793604" name="Group 4"/>
          <p:cNvGrpSpPr>
            <a:grpSpLocks/>
          </p:cNvGrpSpPr>
          <p:nvPr/>
        </p:nvGrpSpPr>
        <p:grpSpPr bwMode="auto">
          <a:xfrm>
            <a:off x="174625" y="1050925"/>
            <a:ext cx="8810625" cy="3711575"/>
            <a:chOff x="110" y="744"/>
            <a:chExt cx="5550" cy="2338"/>
          </a:xfrm>
        </p:grpSpPr>
        <p:pic>
          <p:nvPicPr>
            <p:cNvPr id="793605" name="Picture 5" descr="ObesityWorkflow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" y="744"/>
              <a:ext cx="5550" cy="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3606" name="Rectangle 6"/>
            <p:cNvSpPr>
              <a:spLocks noChangeArrowheads="1"/>
            </p:cNvSpPr>
            <p:nvPr/>
          </p:nvSpPr>
          <p:spPr bwMode="auto">
            <a:xfrm>
              <a:off x="195" y="747"/>
              <a:ext cx="5253" cy="6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1000">
                  <a:solidFill>
                    <a:schemeClr val="bg1"/>
                  </a:solidFill>
                  <a:latin typeface="Arial" charset="0"/>
                </a:rPr>
                <a:t>Obesity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8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F7F1-F653-4C46-B112-F0509A0FD570}" type="slidenum">
              <a:rPr lang="en-US" altLang="x-none"/>
              <a:pPr/>
              <a:t>68</a:t>
            </a:fld>
            <a:endParaRPr lang="en-US" altLang="x-none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550862"/>
          </a:xfrm>
        </p:spPr>
        <p:txBody>
          <a:bodyPr/>
          <a:lstStyle/>
          <a:p>
            <a:r>
              <a:rPr lang="en-US" altLang="x-none"/>
              <a:t>Sample Final Results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800" b="0">
                <a:ea typeface="Arial" charset="0"/>
                <a:cs typeface="Arial" charset="0"/>
              </a:rPr>
              <a:t>© 2011 IBM Corporation</a:t>
            </a:r>
            <a:endParaRPr lang="en-US" altLang="x-none" b="0">
              <a:ea typeface="Arial" charset="0"/>
              <a:cs typeface="Arial" charset="0"/>
            </a:endParaRPr>
          </a:p>
        </p:txBody>
      </p:sp>
      <p:sp>
        <p:nvSpPr>
          <p:cNvPr id="794628" name="Text Box 4"/>
          <p:cNvSpPr txBox="1">
            <a:spLocks noChangeArrowheads="1"/>
          </p:cNvSpPr>
          <p:nvPr/>
        </p:nvSpPr>
        <p:spPr bwMode="auto">
          <a:xfrm>
            <a:off x="1069975" y="1327150"/>
            <a:ext cx="6970713" cy="730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2632C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52632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720" bIns="0">
            <a:spAutoFit/>
          </a:bodyPr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altLang="x-none" sz="2400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  <a:t>At tick 20:</a:t>
            </a:r>
            <a:br>
              <a:rPr lang="en-US" altLang="x-none" sz="2400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</a:br>
            <a:r>
              <a:rPr lang="en-US" altLang="x-none" sz="2400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  <a:t>Open a new healthy foods store in a neighborhood.</a:t>
            </a:r>
          </a:p>
        </p:txBody>
      </p:sp>
      <p:sp>
        <p:nvSpPr>
          <p:cNvPr id="794629" name="Text Box 5"/>
          <p:cNvSpPr txBox="1">
            <a:spLocks noChangeArrowheads="1"/>
          </p:cNvSpPr>
          <p:nvPr/>
        </p:nvSpPr>
        <p:spPr bwMode="auto">
          <a:xfrm>
            <a:off x="1241425" y="5257800"/>
            <a:ext cx="241617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2632C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52632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720" bIns="0">
            <a:spAutoFit/>
          </a:bodyPr>
          <a:lstStyle/>
          <a:p>
            <a:pPr algn="r" eaLnBrk="1" hangingPunct="1">
              <a:spcBef>
                <a:spcPct val="5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altLang="x-none" sz="2000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  <a:t>Without traffic model</a:t>
            </a:r>
          </a:p>
        </p:txBody>
      </p:sp>
      <p:sp>
        <p:nvSpPr>
          <p:cNvPr id="794630" name="Text Box 6"/>
          <p:cNvSpPr txBox="1">
            <a:spLocks noChangeArrowheads="1"/>
          </p:cNvSpPr>
          <p:nvPr/>
        </p:nvSpPr>
        <p:spPr bwMode="auto">
          <a:xfrm>
            <a:off x="5578475" y="5257800"/>
            <a:ext cx="2570163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2632C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52632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720" bIns="0">
            <a:spAutoFit/>
          </a:bodyPr>
          <a:lstStyle/>
          <a:p>
            <a:pPr algn="r" eaLnBrk="1" hangingPunct="1">
              <a:spcBef>
                <a:spcPct val="5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altLang="x-none" sz="2000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  <a:t>Including traffic model</a:t>
            </a:r>
          </a:p>
        </p:txBody>
      </p:sp>
      <p:sp>
        <p:nvSpPr>
          <p:cNvPr id="794631" name="Text Box 7"/>
          <p:cNvSpPr txBox="1">
            <a:spLocks noChangeArrowheads="1"/>
          </p:cNvSpPr>
          <p:nvPr/>
        </p:nvSpPr>
        <p:spPr bwMode="auto">
          <a:xfrm>
            <a:off x="1525588" y="5805488"/>
            <a:ext cx="6154737" cy="2746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2632C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52632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720" bIns="0">
            <a:spAutoFit/>
          </a:bodyPr>
          <a:lstStyle/>
          <a:p>
            <a:pPr algn="r" eaLnBrk="1" hangingPunct="1">
              <a:spcBef>
                <a:spcPct val="5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altLang="x-none" b="0">
                <a:solidFill>
                  <a:srgbClr val="0033CC"/>
                </a:solidFill>
                <a:latin typeface="Tahoma" charset="0"/>
                <a:ea typeface="Tahoma" charset="0"/>
                <a:cs typeface="Tahoma" charset="0"/>
              </a:rPr>
              <a:t>* Many assumptions, sample only, your mileage may vary …</a:t>
            </a:r>
          </a:p>
        </p:txBody>
      </p:sp>
      <p:grpSp>
        <p:nvGrpSpPr>
          <p:cNvPr id="794632" name="Group 8"/>
          <p:cNvGrpSpPr>
            <a:grpSpLocks/>
          </p:cNvGrpSpPr>
          <p:nvPr/>
        </p:nvGrpSpPr>
        <p:grpSpPr bwMode="auto">
          <a:xfrm>
            <a:off x="204788" y="2239963"/>
            <a:ext cx="8707437" cy="2925762"/>
            <a:chOff x="129" y="1354"/>
            <a:chExt cx="5485" cy="1843"/>
          </a:xfrm>
        </p:grpSpPr>
        <p:grpSp>
          <p:nvGrpSpPr>
            <p:cNvPr id="794633" name="Group 9"/>
            <p:cNvGrpSpPr>
              <a:grpSpLocks/>
            </p:cNvGrpSpPr>
            <p:nvPr/>
          </p:nvGrpSpPr>
          <p:grpSpPr bwMode="auto">
            <a:xfrm>
              <a:off x="129" y="1354"/>
              <a:ext cx="5485" cy="1843"/>
              <a:chOff x="129" y="1123"/>
              <a:chExt cx="5485" cy="1843"/>
            </a:xfrm>
          </p:grpSpPr>
          <p:sp>
            <p:nvSpPr>
              <p:cNvPr id="794634" name="Rectangle 10"/>
              <p:cNvSpPr>
                <a:spLocks noChangeArrowheads="1"/>
              </p:cNvSpPr>
              <p:nvPr/>
            </p:nvSpPr>
            <p:spPr bwMode="auto">
              <a:xfrm>
                <a:off x="129" y="1123"/>
                <a:ext cx="5485" cy="1843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ffectLst>
                <a:prstShdw prst="shdw17" dist="17961" dir="2700000">
                  <a:srgbClr val="336699">
                    <a:gamma/>
                    <a:shade val="60000"/>
                    <a:invGamma/>
                    <a:alpha val="74998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CCEC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794635" name="Picture 1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" y="1184"/>
                <a:ext cx="5420" cy="1725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17961" dir="2700000" algn="ctr" rotWithShape="0">
                        <a:srgbClr val="336699">
                          <a:gamma/>
                          <a:shade val="60000"/>
                          <a:invGamma/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94636" name="Line 12"/>
            <p:cNvSpPr>
              <a:spLocks noChangeShapeType="1"/>
            </p:cNvSpPr>
            <p:nvPr/>
          </p:nvSpPr>
          <p:spPr bwMode="auto">
            <a:xfrm flipV="1">
              <a:off x="934" y="1552"/>
              <a:ext cx="0" cy="1414"/>
            </a:xfrm>
            <a:prstGeom prst="line">
              <a:avLst/>
            </a:prstGeom>
            <a:noFill/>
            <a:ln w="9525" cap="rnd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4637" name="Text Box 13"/>
            <p:cNvSpPr txBox="1">
              <a:spLocks noChangeArrowheads="1"/>
            </p:cNvSpPr>
            <p:nvPr/>
          </p:nvSpPr>
          <p:spPr bwMode="auto">
            <a:xfrm>
              <a:off x="1094" y="1411"/>
              <a:ext cx="875" cy="173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>
                  <a:solidFill>
                    <a:schemeClr val="bg1"/>
                  </a:solidFill>
                  <a:latin typeface="Arial" charset="0"/>
                </a:rPr>
                <a:t>BMI by rich/poor</a:t>
              </a:r>
            </a:p>
          </p:txBody>
        </p:sp>
        <p:sp>
          <p:nvSpPr>
            <p:cNvPr id="794638" name="Text Box 14"/>
            <p:cNvSpPr txBox="1">
              <a:spLocks noChangeArrowheads="1"/>
            </p:cNvSpPr>
            <p:nvPr/>
          </p:nvSpPr>
          <p:spPr bwMode="auto">
            <a:xfrm>
              <a:off x="3859" y="1411"/>
              <a:ext cx="875" cy="173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>
                  <a:solidFill>
                    <a:schemeClr val="bg1"/>
                  </a:solidFill>
                  <a:latin typeface="Arial" charset="0"/>
                </a:rPr>
                <a:t>BMI by rich/poor</a:t>
              </a:r>
            </a:p>
          </p:txBody>
        </p:sp>
        <p:sp>
          <p:nvSpPr>
            <p:cNvPr id="794639" name="Text Box 15"/>
            <p:cNvSpPr txBox="1">
              <a:spLocks noChangeArrowheads="1"/>
            </p:cNvSpPr>
            <p:nvPr/>
          </p:nvSpPr>
          <p:spPr bwMode="auto">
            <a:xfrm>
              <a:off x="2304" y="2563"/>
              <a:ext cx="336" cy="29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>
                  <a:solidFill>
                    <a:srgbClr val="9966FF"/>
                  </a:solidFill>
                  <a:latin typeface="Arial" charset="0"/>
                </a:rPr>
                <a:t>rich</a:t>
              </a:r>
              <a:r>
                <a:rPr lang="en-US" altLang="x-none" sz="1200">
                  <a:latin typeface="Arial" charset="0"/>
                </a:rPr>
                <a:t/>
              </a:r>
              <a:br>
                <a:rPr lang="en-US" altLang="x-none" sz="1200">
                  <a:latin typeface="Arial" charset="0"/>
                </a:rPr>
              </a:br>
              <a:r>
                <a:rPr lang="en-US" altLang="x-none" sz="1200">
                  <a:solidFill>
                    <a:schemeClr val="folHlink"/>
                  </a:solidFill>
                  <a:latin typeface="Arial" charset="0"/>
                </a:rPr>
                <a:t>poor</a:t>
              </a:r>
            </a:p>
          </p:txBody>
        </p:sp>
        <p:sp>
          <p:nvSpPr>
            <p:cNvPr id="794640" name="Text Box 16"/>
            <p:cNvSpPr txBox="1">
              <a:spLocks noChangeArrowheads="1"/>
            </p:cNvSpPr>
            <p:nvPr/>
          </p:nvSpPr>
          <p:spPr bwMode="auto">
            <a:xfrm>
              <a:off x="5078" y="2563"/>
              <a:ext cx="336" cy="29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x-none" sz="1200">
                  <a:solidFill>
                    <a:srgbClr val="9966FF"/>
                  </a:solidFill>
                  <a:latin typeface="Arial" charset="0"/>
                </a:rPr>
                <a:t>rich</a:t>
              </a:r>
              <a:r>
                <a:rPr lang="en-US" altLang="x-none" sz="1200">
                  <a:latin typeface="Arial" charset="0"/>
                </a:rPr>
                <a:t/>
              </a:r>
              <a:br>
                <a:rPr lang="en-US" altLang="x-none" sz="1200">
                  <a:latin typeface="Arial" charset="0"/>
                </a:rPr>
              </a:br>
              <a:r>
                <a:rPr lang="en-US" altLang="x-none" sz="1200">
                  <a:solidFill>
                    <a:schemeClr val="folHlink"/>
                  </a:solidFill>
                  <a:latin typeface="Arial" charset="0"/>
                </a:rPr>
                <a:t>poor</a:t>
              </a:r>
            </a:p>
          </p:txBody>
        </p:sp>
        <p:sp>
          <p:nvSpPr>
            <p:cNvPr id="794641" name="Line 17"/>
            <p:cNvSpPr>
              <a:spLocks noChangeShapeType="1"/>
            </p:cNvSpPr>
            <p:nvPr/>
          </p:nvSpPr>
          <p:spPr bwMode="auto">
            <a:xfrm flipV="1">
              <a:off x="3686" y="1552"/>
              <a:ext cx="0" cy="1414"/>
            </a:xfrm>
            <a:prstGeom prst="line">
              <a:avLst/>
            </a:prstGeom>
            <a:noFill/>
            <a:ln w="9525" cap="rnd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9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BDEB-D06F-3A4F-99ED-1302F7ED622B}" type="slidenum">
              <a:rPr lang="en-US" altLang="x-none"/>
              <a:pPr/>
              <a:t>69</a:t>
            </a:fld>
            <a:endParaRPr lang="en-US" altLang="x-none"/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496887"/>
          </a:xfrm>
        </p:spPr>
        <p:txBody>
          <a:bodyPr/>
          <a:lstStyle/>
          <a:p>
            <a:r>
              <a:rPr lang="en-US" altLang="x-none"/>
              <a:t>Experiment Management</a:t>
            </a:r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903"/>
            <a:ext cx="8229600" cy="475482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x-none" dirty="0"/>
              <a:t>Experiment design (“what if”)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Execute a workflow multiple times</a:t>
            </a:r>
          </a:p>
          <a:p>
            <a:pPr lvl="2">
              <a:lnSpc>
                <a:spcPct val="80000"/>
              </a:lnSpc>
            </a:pPr>
            <a:r>
              <a:rPr lang="en-US" altLang="x-none" dirty="0"/>
              <a:t>Vary the operating parameters of the models</a:t>
            </a:r>
          </a:p>
          <a:p>
            <a:pPr lvl="2">
              <a:lnSpc>
                <a:spcPct val="80000"/>
              </a:lnSpc>
            </a:pPr>
            <a:r>
              <a:rPr lang="en-US" altLang="x-none" dirty="0"/>
              <a:t>Replace models</a:t>
            </a:r>
          </a:p>
          <a:p>
            <a:pPr lvl="2">
              <a:lnSpc>
                <a:spcPct val="80000"/>
              </a:lnSpc>
            </a:pPr>
            <a:r>
              <a:rPr lang="en-US" altLang="x-none" dirty="0"/>
              <a:t>Change the data sets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“Dashboard” of model parameter values</a:t>
            </a:r>
          </a:p>
          <a:p>
            <a:pPr lvl="4"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Analyze changes in the final results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Sensitivity analysis and root cause analysis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Data provenance</a:t>
            </a:r>
          </a:p>
          <a:p>
            <a:pPr lvl="2">
              <a:lnSpc>
                <a:spcPct val="80000"/>
              </a:lnSpc>
            </a:pPr>
            <a:r>
              <a:rPr lang="en-US" altLang="x-none" dirty="0"/>
              <a:t>What inputs produced a given set of outputs?</a:t>
            </a:r>
          </a:p>
          <a:p>
            <a:pPr lvl="4">
              <a:lnSpc>
                <a:spcPct val="80000"/>
              </a:lnSpc>
            </a:pPr>
            <a:endParaRPr lang="en-US" altLang="x-none" dirty="0"/>
          </a:p>
          <a:p>
            <a:pPr>
              <a:lnSpc>
                <a:spcPct val="80000"/>
              </a:lnSpc>
            </a:pPr>
            <a:r>
              <a:rPr lang="en-US" altLang="x-none" dirty="0"/>
              <a:t>Verification</a:t>
            </a:r>
            <a:endParaRPr lang="en-US" altLang="x-none" sz="2800" dirty="0">
              <a:solidFill>
                <a:schemeClr val="folHlink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x-none" dirty="0"/>
              <a:t>Do results match with empirical data (reality)?</a:t>
            </a:r>
          </a:p>
        </p:txBody>
      </p:sp>
      <p:pic>
        <p:nvPicPr>
          <p:cNvPr id="797700" name="Picture 4" descr="d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1508125"/>
            <a:ext cx="2195512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7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7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7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7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7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7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7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E9FDC-0428-A144-B800-0BAA8B4E6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/>
              <a:t>Case Study 1: The Collaborative Information Portal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191000"/>
            <a:ext cx="47244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1800"/>
              <a:t>My role: </a:t>
            </a:r>
            <a:r>
              <a:rPr lang="en-US" altLang="x-none" sz="1800">
                <a:solidFill>
                  <a:srgbClr val="0000FF"/>
                </a:solidFill>
              </a:rPr>
              <a:t>Senior Scientist</a:t>
            </a:r>
            <a:r>
              <a:rPr lang="en-US" altLang="x-none" sz="1800"/>
              <a:t/>
            </a:r>
            <a:br>
              <a:rPr lang="en-US" altLang="x-none" sz="1800"/>
            </a:br>
            <a:r>
              <a:rPr lang="en-US" altLang="x-none" sz="1800"/>
              <a:t>Research Institute for Advanced Computer Science (RIACS)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Architect and lead developer of the CIP middleware, 2002-2003</a:t>
            </a:r>
          </a:p>
          <a:p>
            <a:pPr lvl="1">
              <a:lnSpc>
                <a:spcPct val="90000"/>
              </a:lnSpc>
            </a:pPr>
            <a:r>
              <a:rPr lang="en-US" altLang="x-none" sz="1600"/>
              <a:t>Mission support at the NASA Ames </a:t>
            </a:r>
            <a:br>
              <a:rPr lang="en-US" altLang="x-none" sz="1600"/>
            </a:br>
            <a:r>
              <a:rPr lang="en-US" altLang="x-none" sz="1600"/>
              <a:t>Research Center and JPL, 2004</a:t>
            </a:r>
          </a:p>
        </p:txBody>
      </p:sp>
      <p:pic>
        <p:nvPicPr>
          <p:cNvPr id="703492" name="Picture 4" descr="Ron-SM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3493" name="Group 5"/>
          <p:cNvGrpSpPr>
            <a:grpSpLocks/>
          </p:cNvGrpSpPr>
          <p:nvPr/>
        </p:nvGrpSpPr>
        <p:grpSpPr bwMode="auto">
          <a:xfrm>
            <a:off x="5943600" y="5154613"/>
            <a:ext cx="2590800" cy="865187"/>
            <a:chOff x="816" y="2112"/>
            <a:chExt cx="1632" cy="545"/>
          </a:xfrm>
        </p:grpSpPr>
        <p:pic>
          <p:nvPicPr>
            <p:cNvPr id="703494" name="Picture 6" descr="NAS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12"/>
              <a:ext cx="672" cy="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3495" name="Picture 7" descr="RIACS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208"/>
              <a:ext cx="864" cy="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3496" name="Text Box 8"/>
          <p:cNvSpPr txBox="1">
            <a:spLocks noChangeArrowheads="1"/>
          </p:cNvSpPr>
          <p:nvPr/>
        </p:nvSpPr>
        <p:spPr bwMode="auto">
          <a:xfrm>
            <a:off x="5638800" y="4283075"/>
            <a:ext cx="27765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1400" b="0">
                <a:latin typeface="Arial" charset="0"/>
              </a:rPr>
              <a:t>Mission Control Center, JPL</a:t>
            </a:r>
            <a:br>
              <a:rPr lang="en-US" altLang="x-none" sz="1400" b="0">
                <a:latin typeface="Arial" charset="0"/>
              </a:rPr>
            </a:br>
            <a:r>
              <a:rPr lang="en-US" altLang="x-none" sz="1400" b="0">
                <a:latin typeface="Arial" charset="0"/>
              </a:rPr>
              <a:t>Mars Exploration Rovers Mission</a:t>
            </a:r>
          </a:p>
        </p:txBody>
      </p:sp>
      <p:sp>
        <p:nvSpPr>
          <p:cNvPr id="703497" name="Rectangle 9"/>
          <p:cNvSpPr>
            <a:spLocks noChangeArrowheads="1"/>
          </p:cNvSpPr>
          <p:nvPr/>
        </p:nvSpPr>
        <p:spPr bwMode="auto">
          <a:xfrm>
            <a:off x="457200" y="1371600"/>
            <a:ext cx="457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1020763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603375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2155825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738438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31956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6528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41100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5672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SzTx/>
              <a:buFont typeface="Wingdings" charset="2"/>
              <a:buNone/>
            </a:pPr>
            <a:r>
              <a:rPr lang="en-US" altLang="x-none" sz="1800" b="0"/>
              <a:t>The </a:t>
            </a:r>
            <a:r>
              <a:rPr lang="en-US" altLang="x-none" sz="1800">
                <a:solidFill>
                  <a:schemeClr val="folHlink"/>
                </a:solidFill>
              </a:rPr>
              <a:t>Collaborative Information Portal (CIP)</a:t>
            </a:r>
            <a:r>
              <a:rPr lang="en-US" altLang="x-none" sz="1800" b="0"/>
              <a:t> was a key ground-based application used by the </a:t>
            </a:r>
            <a:r>
              <a:rPr lang="en-US" altLang="x-none" sz="1800" b="0">
                <a:solidFill>
                  <a:srgbClr val="0000FF"/>
                </a:solidFill>
              </a:rPr>
              <a:t>NASA’s Mars Exploration Rovers (MER) mission</a:t>
            </a:r>
            <a:r>
              <a:rPr lang="en-US" altLang="x-none" sz="1800" b="0"/>
              <a:t>.</a:t>
            </a:r>
            <a:endParaRPr lang="en-US" altLang="x-none" sz="3200" b="0"/>
          </a:p>
        </p:txBody>
      </p:sp>
      <p:sp>
        <p:nvSpPr>
          <p:cNvPr id="703498" name="Rectangle 10"/>
          <p:cNvSpPr>
            <a:spLocks noChangeArrowheads="1"/>
          </p:cNvSpPr>
          <p:nvPr/>
        </p:nvSpPr>
        <p:spPr bwMode="auto">
          <a:xfrm>
            <a:off x="457200" y="2590800"/>
            <a:ext cx="4191000" cy="1371600"/>
          </a:xfrm>
          <a:prstGeom prst="rect">
            <a:avLst/>
          </a:prstGeom>
          <a:solidFill>
            <a:srgbClr val="D9D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1020763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603375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2155825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738438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31956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6528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41100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567238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SzTx/>
              <a:buFont typeface="Wingdings" charset="2"/>
              <a:buNone/>
            </a:pPr>
            <a:r>
              <a:rPr lang="en-US" altLang="x-none" sz="1800" b="0"/>
              <a:t>Mission scientists, engineers, and researchers at JPL and around the world used CIP to access mission data in a secure and organized manner over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92050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1" grpId="0"/>
      <p:bldP spid="703497" grpId="0"/>
      <p:bldP spid="70349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2C5D-3FC6-9E4F-8B20-B1F73DBCAFA1}" type="slidenum">
              <a:rPr lang="en-US" altLang="x-none"/>
              <a:pPr/>
              <a:t>70</a:t>
            </a:fld>
            <a:endParaRPr lang="en-US" altLang="x-none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1163"/>
            <a:ext cx="8229600" cy="639762"/>
          </a:xfrm>
        </p:spPr>
        <p:txBody>
          <a:bodyPr/>
          <a:lstStyle/>
          <a:p>
            <a:r>
              <a:rPr lang="en-US" altLang="x-none"/>
              <a:t>It’s All about Collaboration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50"/>
            <a:ext cx="8229600" cy="4895850"/>
          </a:xfrm>
        </p:spPr>
        <p:txBody>
          <a:bodyPr/>
          <a:lstStyle/>
          <a:p>
            <a:r>
              <a:rPr lang="en-US" altLang="x-none" sz="2400" dirty="0"/>
              <a:t>The SPLASH platform brings </a:t>
            </a:r>
            <a:r>
              <a:rPr lang="en-US" altLang="x-none" sz="2400" u="sng" dirty="0"/>
              <a:t>domain experts </a:t>
            </a:r>
            <a:r>
              <a:rPr lang="en-US" altLang="x-none" sz="2400" u="sng" dirty="0" smtClean="0"/>
              <a:t>together</a:t>
            </a:r>
          </a:p>
          <a:p>
            <a:pPr lvl="2"/>
            <a:endParaRPr lang="en-US" altLang="x-none" sz="300" u="sng" dirty="0">
              <a:solidFill>
                <a:schemeClr val="folHlink"/>
              </a:solidFill>
            </a:endParaRPr>
          </a:p>
          <a:p>
            <a:pPr lvl="1"/>
            <a:r>
              <a:rPr lang="en-US" altLang="x-none" sz="2000" dirty="0"/>
              <a:t>Each expert contributes a model for the integration</a:t>
            </a:r>
          </a:p>
          <a:p>
            <a:pPr lvl="1"/>
            <a:r>
              <a:rPr lang="en-US" altLang="x-none" sz="2000" dirty="0"/>
              <a:t>Designing workflows forces system-level thinking</a:t>
            </a:r>
          </a:p>
          <a:p>
            <a:pPr lvl="2"/>
            <a:r>
              <a:rPr lang="en-US" altLang="x-none" sz="1800" dirty="0"/>
              <a:t>No decision silos!</a:t>
            </a:r>
          </a:p>
          <a:p>
            <a:pPr lvl="1"/>
            <a:r>
              <a:rPr lang="en-US" altLang="x-none" sz="2000" dirty="0"/>
              <a:t>SPLASH provides a common platform</a:t>
            </a:r>
          </a:p>
          <a:p>
            <a:pPr lvl="2"/>
            <a:r>
              <a:rPr lang="en-US" altLang="x-none" sz="1800" dirty="0"/>
              <a:t>Experts can talk to each other!</a:t>
            </a:r>
          </a:p>
          <a:p>
            <a:pPr lvl="4"/>
            <a:endParaRPr lang="en-US" altLang="x-none" sz="600" dirty="0">
              <a:solidFill>
                <a:schemeClr val="folHlink"/>
              </a:solidFill>
            </a:endParaRPr>
          </a:p>
          <a:p>
            <a:r>
              <a:rPr lang="en-US" altLang="x-none" sz="2400" dirty="0"/>
              <a:t>Discover </a:t>
            </a:r>
            <a:r>
              <a:rPr lang="en-US" altLang="x-none" sz="2400" u="sng" dirty="0"/>
              <a:t>new insights</a:t>
            </a:r>
            <a:r>
              <a:rPr lang="en-US" altLang="x-none" sz="2400" dirty="0"/>
              <a:t> into a really hard </a:t>
            </a:r>
            <a:r>
              <a:rPr lang="en-US" altLang="x-none" sz="2400" dirty="0" smtClean="0"/>
              <a:t>problem</a:t>
            </a:r>
          </a:p>
          <a:p>
            <a:pPr lvl="4"/>
            <a:endParaRPr lang="en-US" altLang="x-none" sz="800" dirty="0"/>
          </a:p>
          <a:p>
            <a:pPr lvl="1"/>
            <a:r>
              <a:rPr lang="en-US" altLang="x-none" sz="2000" dirty="0"/>
              <a:t>What models do we need for the workflow?</a:t>
            </a:r>
          </a:p>
          <a:p>
            <a:pPr lvl="1"/>
            <a:r>
              <a:rPr lang="en-US" altLang="x-none" sz="2000" dirty="0"/>
              <a:t>What experiments should we run?</a:t>
            </a:r>
          </a:p>
          <a:p>
            <a:pPr lvl="2"/>
            <a:r>
              <a:rPr lang="en-US" altLang="x-none" sz="1800" dirty="0"/>
              <a:t>How does changing a model’s input affect the final result?</a:t>
            </a:r>
          </a:p>
          <a:p>
            <a:pPr lvl="1"/>
            <a:r>
              <a:rPr lang="en-US" altLang="x-none" sz="2000" u="sng" dirty="0"/>
              <a:t>Make better-informed policy </a:t>
            </a:r>
            <a:r>
              <a:rPr lang="en-US" altLang="x-none" sz="2000" u="sng" dirty="0" smtClean="0"/>
              <a:t>decisions.</a:t>
            </a:r>
            <a:endParaRPr lang="en-US" altLang="x-none" sz="2000" u="sng" dirty="0"/>
          </a:p>
        </p:txBody>
      </p:sp>
    </p:spTree>
    <p:extLst>
      <p:ext uri="{BB962C8B-B14F-4D97-AF65-F5344CB8AC3E}">
        <p14:creationId xmlns:p14="http://schemas.microsoft.com/office/powerpoint/2010/main" val="138235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9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9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9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FD0FA-4C30-4543-994D-76A306466A59}" type="slidenum">
              <a:rPr lang="en-US" altLang="x-none"/>
              <a:pPr/>
              <a:t>8</a:t>
            </a:fld>
            <a:endParaRPr lang="en-US" altLang="x-none"/>
          </a:p>
        </p:txBody>
      </p:sp>
      <p:pic>
        <p:nvPicPr>
          <p:cNvPr id="70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13038"/>
            <a:ext cx="4343400" cy="34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4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Mars Exploration Rover Mission</a:t>
            </a:r>
          </a:p>
        </p:txBody>
      </p:sp>
      <p:sp>
        <p:nvSpPr>
          <p:cNvPr id="7045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077200" cy="167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1800"/>
              <a:t>Twin robot geologists search for liquid water on Mars in the past.</a:t>
            </a:r>
          </a:p>
          <a:p>
            <a:pPr lvl="2">
              <a:lnSpc>
                <a:spcPct val="90000"/>
              </a:lnSpc>
            </a:pPr>
            <a:endParaRPr lang="en-US" altLang="x-none" sz="1400"/>
          </a:p>
          <a:p>
            <a:pPr>
              <a:lnSpc>
                <a:spcPct val="90000"/>
              </a:lnSpc>
            </a:pPr>
            <a:r>
              <a:rPr lang="en-US" altLang="x-none" sz="1800" b="1">
                <a:solidFill>
                  <a:srgbClr val="336699"/>
                </a:solidFill>
              </a:rPr>
              <a:t>Launched:</a:t>
            </a:r>
            <a:r>
              <a:rPr lang="en-US" altLang="x-none" sz="1800"/>
              <a:t> June 10 and July 7, 2003</a:t>
            </a:r>
          </a:p>
          <a:p>
            <a:pPr>
              <a:lnSpc>
                <a:spcPct val="90000"/>
              </a:lnSpc>
            </a:pPr>
            <a:r>
              <a:rPr lang="en-US" altLang="x-none" sz="1800" b="1">
                <a:solidFill>
                  <a:srgbClr val="336699"/>
                </a:solidFill>
              </a:rPr>
              <a:t>Landed:</a:t>
            </a:r>
            <a:r>
              <a:rPr lang="en-US" altLang="x-none" sz="1800"/>
              <a:t> January 3 and 24, 2004</a:t>
            </a:r>
          </a:p>
          <a:p>
            <a:pPr>
              <a:lnSpc>
                <a:spcPct val="90000"/>
              </a:lnSpc>
            </a:pPr>
            <a:r>
              <a:rPr lang="en-US" altLang="x-none" sz="1800" b="1">
                <a:solidFill>
                  <a:srgbClr val="336699"/>
                </a:solidFill>
              </a:rPr>
              <a:t>Duration:</a:t>
            </a:r>
            <a:r>
              <a:rPr lang="en-US" altLang="x-none" sz="1800"/>
              <a:t> 90 days</a:t>
            </a:r>
          </a:p>
        </p:txBody>
      </p:sp>
      <p:sp>
        <p:nvSpPr>
          <p:cNvPr id="704517" name="Rectangle 5"/>
          <p:cNvSpPr>
            <a:spLocks noChangeArrowheads="1"/>
          </p:cNvSpPr>
          <p:nvPr/>
        </p:nvSpPr>
        <p:spPr bwMode="auto">
          <a:xfrm>
            <a:off x="457200" y="4953000"/>
            <a:ext cx="3733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bg2"/>
              </a:buClr>
              <a:buSzPct val="70000"/>
              <a:buFont typeface="Wingdings" charset="2"/>
              <a:buChar char="o"/>
              <a:defRPr sz="2400">
                <a:solidFill>
                  <a:schemeClr val="tx1"/>
                </a:solidFill>
                <a:latin typeface="Arial" charset="0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377950" indent="-468313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o"/>
              <a:defRPr>
                <a:solidFill>
                  <a:schemeClr val="tx1"/>
                </a:solidFill>
                <a:latin typeface="Arial" charset="0"/>
              </a:defRPr>
            </a:lvl3pPr>
            <a:lvl4pPr marL="1827213" indent="-4381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297113" indent="-468313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7543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6pPr>
            <a:lvl7pPr marL="32115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6687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8pPr>
            <a:lvl9pPr marL="4125913" indent="-4683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o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x-none" sz="1800">
                <a:solidFill>
                  <a:srgbClr val="336699"/>
                </a:solidFill>
              </a:rPr>
              <a:t>Mission Center:</a:t>
            </a:r>
            <a:r>
              <a:rPr lang="en-US" altLang="x-none" sz="1800" b="0">
                <a:solidFill>
                  <a:srgbClr val="336699"/>
                </a:solidFill>
              </a:rPr>
              <a:t/>
            </a:r>
            <a:br>
              <a:rPr lang="en-US" altLang="x-none" sz="1800" b="0">
                <a:solidFill>
                  <a:srgbClr val="336699"/>
                </a:solidFill>
              </a:rPr>
            </a:br>
            <a:r>
              <a:rPr lang="en-US" altLang="x-none" sz="1800" b="0"/>
              <a:t>Jet Propulsion Laboratory </a:t>
            </a:r>
            <a:br>
              <a:rPr lang="en-US" altLang="x-none" sz="1800" b="0"/>
            </a:br>
            <a:r>
              <a:rPr lang="en-US" altLang="x-none" sz="1800" b="0"/>
              <a:t>Pasadena, CA</a:t>
            </a:r>
          </a:p>
        </p:txBody>
      </p:sp>
      <p:sp>
        <p:nvSpPr>
          <p:cNvPr id="704518" name="Text Box 6"/>
          <p:cNvSpPr txBox="1">
            <a:spLocks noChangeArrowheads="1"/>
          </p:cNvSpPr>
          <p:nvPr/>
        </p:nvSpPr>
        <p:spPr bwMode="auto">
          <a:xfrm>
            <a:off x="914400" y="3124200"/>
            <a:ext cx="2921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 b="0">
                <a:latin typeface="Arial" charset="0"/>
              </a:rPr>
              <a:t>But after over nearly 10</a:t>
            </a:r>
          </a:p>
          <a:p>
            <a:r>
              <a:rPr lang="en-US" altLang="x-none" sz="2000" b="0">
                <a:latin typeface="Arial" charset="0"/>
              </a:rPr>
              <a:t>years, one of the rovers</a:t>
            </a:r>
          </a:p>
          <a:p>
            <a:r>
              <a:rPr lang="en-US" altLang="x-none" sz="2000" b="0">
                <a:latin typeface="Arial" charset="0"/>
              </a:rPr>
              <a:t>is still operating on Mars</a:t>
            </a:r>
          </a:p>
          <a:p>
            <a:r>
              <a:rPr lang="en-US" altLang="x-none" sz="2000" b="0">
                <a:latin typeface="Arial" charset="0"/>
              </a:rPr>
              <a:t>and continues to send</a:t>
            </a:r>
          </a:p>
          <a:p>
            <a:r>
              <a:rPr lang="en-US" altLang="x-none" sz="2000" b="0">
                <a:latin typeface="Arial" charset="0"/>
              </a:rPr>
              <a:t>back data and images.</a:t>
            </a:r>
          </a:p>
        </p:txBody>
      </p:sp>
    </p:spTree>
    <p:extLst>
      <p:ext uri="{BB962C8B-B14F-4D97-AF65-F5344CB8AC3E}">
        <p14:creationId xmlns:p14="http://schemas.microsoft.com/office/powerpoint/2010/main" val="119521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6" grpId="0" build="allAtOnce"/>
      <p:bldP spid="704517" grpId="0"/>
      <p:bldP spid="7045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526B-8159-A44C-BB95-A07E3E04753B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MER Mission Requirements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2590800" cy="4606925"/>
          </a:xfrm>
        </p:spPr>
        <p:txBody>
          <a:bodyPr/>
          <a:lstStyle/>
          <a:p>
            <a:pPr>
              <a:buClr>
                <a:srgbClr val="CC0000"/>
              </a:buClr>
            </a:pPr>
            <a:r>
              <a:rPr lang="en-US" altLang="x-none" sz="2000">
                <a:solidFill>
                  <a:schemeClr val="folHlink"/>
                </a:solidFill>
              </a:rPr>
              <a:t>Time </a:t>
            </a:r>
            <a:br>
              <a:rPr lang="en-US" altLang="x-none" sz="2000">
                <a:solidFill>
                  <a:schemeClr val="folHlink"/>
                </a:solidFill>
              </a:rPr>
            </a:br>
            <a:r>
              <a:rPr lang="en-US" altLang="x-none" sz="2000">
                <a:solidFill>
                  <a:schemeClr val="folHlink"/>
                </a:solidFill>
              </a:rPr>
              <a:t>management</a:t>
            </a:r>
          </a:p>
          <a:p>
            <a:pPr>
              <a:buClr>
                <a:srgbClr val="CC0000"/>
              </a:buClr>
            </a:pPr>
            <a:endParaRPr lang="en-US" altLang="x-none" sz="2000">
              <a:solidFill>
                <a:srgbClr val="990000"/>
              </a:solidFill>
            </a:endParaRPr>
          </a:p>
          <a:p>
            <a:pPr>
              <a:buClr>
                <a:srgbClr val="CC0000"/>
              </a:buClr>
            </a:pPr>
            <a:r>
              <a:rPr lang="en-US" altLang="x-none" sz="2000">
                <a:solidFill>
                  <a:srgbClr val="336699"/>
                </a:solidFill>
              </a:rPr>
              <a:t>Data </a:t>
            </a:r>
            <a:br>
              <a:rPr lang="en-US" altLang="x-none" sz="2000">
                <a:solidFill>
                  <a:srgbClr val="336699"/>
                </a:solidFill>
              </a:rPr>
            </a:br>
            <a:r>
              <a:rPr lang="en-US" altLang="x-none" sz="2000">
                <a:solidFill>
                  <a:srgbClr val="336699"/>
                </a:solidFill>
              </a:rPr>
              <a:t>management</a:t>
            </a:r>
          </a:p>
          <a:p>
            <a:pPr>
              <a:buClr>
                <a:srgbClr val="CC0000"/>
              </a:buClr>
            </a:pPr>
            <a:endParaRPr lang="en-US" altLang="x-none" sz="2000">
              <a:solidFill>
                <a:srgbClr val="336699"/>
              </a:solidFill>
            </a:endParaRPr>
          </a:p>
          <a:p>
            <a:pPr>
              <a:buClr>
                <a:srgbClr val="CC0000"/>
              </a:buClr>
            </a:pPr>
            <a:r>
              <a:rPr lang="en-US" altLang="x-none" sz="2000">
                <a:solidFill>
                  <a:schemeClr val="folHlink"/>
                </a:solidFill>
              </a:rPr>
              <a:t>Personnel</a:t>
            </a:r>
            <a:br>
              <a:rPr lang="en-US" altLang="x-none" sz="2000">
                <a:solidFill>
                  <a:schemeClr val="folHlink"/>
                </a:solidFill>
              </a:rPr>
            </a:br>
            <a:r>
              <a:rPr lang="en-US" altLang="x-none" sz="2000">
                <a:solidFill>
                  <a:schemeClr val="folHlink"/>
                </a:solidFill>
              </a:rPr>
              <a:t>management</a:t>
            </a:r>
          </a:p>
        </p:txBody>
      </p:sp>
      <p:pic>
        <p:nvPicPr>
          <p:cNvPr id="705540" name="Picture 4" descr="Scientist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373188"/>
            <a:ext cx="5486400" cy="41481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800600" y="5562600"/>
            <a:ext cx="2244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b="0">
                <a:latin typeface="Arial" charset="0"/>
              </a:rPr>
              <a:t>Mission Geology Lab, JPL</a:t>
            </a:r>
          </a:p>
        </p:txBody>
      </p:sp>
    </p:spTree>
    <p:extLst>
      <p:ext uri="{BB962C8B-B14F-4D97-AF65-F5344CB8AC3E}">
        <p14:creationId xmlns:p14="http://schemas.microsoft.com/office/powerpoint/2010/main" val="1265628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26219</TotalTime>
  <Words>2002</Words>
  <Application>Microsoft Macintosh PowerPoint</Application>
  <PresentationFormat>On-screen Show (4:3)</PresentationFormat>
  <Paragraphs>678</Paragraphs>
  <Slides>70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ＭＳ Ｐゴシック</vt:lpstr>
      <vt:lpstr>SimSun</vt:lpstr>
      <vt:lpstr>Arial</vt:lpstr>
      <vt:lpstr>Garamond</vt:lpstr>
      <vt:lpstr>Geneva</vt:lpstr>
      <vt:lpstr>Tahoma</vt:lpstr>
      <vt:lpstr>Times New Roman</vt:lpstr>
      <vt:lpstr>Wingdings</vt:lpstr>
      <vt:lpstr>Quadrant</vt:lpstr>
      <vt:lpstr>Microsoft Visio Drawing</vt:lpstr>
      <vt:lpstr>CMPE 135: Object-Oriented Analysis  and Design October 10 Class Meeting</vt:lpstr>
      <vt:lpstr>Midterm Review</vt:lpstr>
      <vt:lpstr>Midterm Review, cont’d</vt:lpstr>
      <vt:lpstr>Midterm Review, cont’d</vt:lpstr>
      <vt:lpstr>Midterm Review, cont’d</vt:lpstr>
      <vt:lpstr>Bonus Lecture!</vt:lpstr>
      <vt:lpstr>Case Study 1: The Collaborative Information Portal</vt:lpstr>
      <vt:lpstr>Mars Exploration Rover Mission</vt:lpstr>
      <vt:lpstr>MER Mission Requirements</vt:lpstr>
      <vt:lpstr>The Collaborative Information Portal (CIP)</vt:lpstr>
      <vt:lpstr>Clocks</vt:lpstr>
      <vt:lpstr>Schedule Viewer</vt:lpstr>
      <vt:lpstr>Data Product Navigator</vt:lpstr>
      <vt:lpstr>New File Notification</vt:lpstr>
      <vt:lpstr>Three–Tiered Enterprise Architecture</vt:lpstr>
      <vt:lpstr>Architecture Overview</vt:lpstr>
      <vt:lpstr>CIP Middleware Services</vt:lpstr>
      <vt:lpstr>Middleware Monitor Utility</vt:lpstr>
      <vt:lpstr>Middleware Monitor Utility</vt:lpstr>
      <vt:lpstr>Middleware Monitor Utility</vt:lpstr>
      <vt:lpstr>Middleware Monitor Utility</vt:lpstr>
      <vt:lpstr>Middleware Stress Tester</vt:lpstr>
      <vt:lpstr>CIP Summary</vt:lpstr>
      <vt:lpstr>Case Study 2: The Systems Health Information Portal (SHIP)</vt:lpstr>
      <vt:lpstr>Case Study 2: The Systems Health Information Portal</vt:lpstr>
      <vt:lpstr>SHIP Requirements</vt:lpstr>
      <vt:lpstr>SHIP Architecture</vt:lpstr>
      <vt:lpstr>SHIP Architecture</vt:lpstr>
      <vt:lpstr>SHIP Architecture</vt:lpstr>
      <vt:lpstr>SHIP Architecture</vt:lpstr>
      <vt:lpstr>SHIP Architecture</vt:lpstr>
      <vt:lpstr>SHIP Architecture</vt:lpstr>
      <vt:lpstr>SHIP Architecture</vt:lpstr>
      <vt:lpstr>SHIP Architecture</vt:lpstr>
      <vt:lpstr>SHIP Architecture</vt:lpstr>
      <vt:lpstr>SHIP Screen Shot</vt:lpstr>
      <vt:lpstr>SHIP Summary</vt:lpstr>
      <vt:lpstr>Case Study 3: Shot Data Management</vt:lpstr>
      <vt:lpstr>Case Study 3: Shot Data Management</vt:lpstr>
      <vt:lpstr>Shot Data Management Primary Services</vt:lpstr>
      <vt:lpstr>Requirements</vt:lpstr>
      <vt:lpstr>Architecture Overview</vt:lpstr>
      <vt:lpstr>Shot Data Management Architecture</vt:lpstr>
      <vt:lpstr>Workflow: Set Up Campaign &amp; Approve Experiment</vt:lpstr>
      <vt:lpstr>Workflow: Manage Configuration &amp; Calibration</vt:lpstr>
      <vt:lpstr>Workflow: Analyze &amp; Visualize Shot Results</vt:lpstr>
      <vt:lpstr>Data Archiving</vt:lpstr>
      <vt:lpstr>Visualizing Workflows</vt:lpstr>
      <vt:lpstr>Creating a Workflow</vt:lpstr>
      <vt:lpstr>Shot Data Management Summary</vt:lpstr>
      <vt:lpstr>Case Study 4:  SPLASH  A Platform for Integrating Heterogeneous Simulation Models</vt:lpstr>
      <vt:lpstr>What is SPLASH?</vt:lpstr>
      <vt:lpstr>Can We Make Complex Decisions …</vt:lpstr>
      <vt:lpstr>What Can Make a Problem Really Hard?</vt:lpstr>
      <vt:lpstr>Divide and Conquer!</vt:lpstr>
      <vt:lpstr>Obesity</vt:lpstr>
      <vt:lpstr>It’s not that simple …</vt:lpstr>
      <vt:lpstr>Hire More Experts!</vt:lpstr>
      <vt:lpstr>Problems with Experts</vt:lpstr>
      <vt:lpstr>Unintended Consequences</vt:lpstr>
      <vt:lpstr>PowerPoint Presentation</vt:lpstr>
      <vt:lpstr>The SPLASH Platform</vt:lpstr>
      <vt:lpstr>Hypothetical Obesity Model Integration</vt:lpstr>
      <vt:lpstr>Model Integration as a Scientific Workflow</vt:lpstr>
      <vt:lpstr>SPLASH Actors</vt:lpstr>
      <vt:lpstr>SPLASH Repository</vt:lpstr>
      <vt:lpstr>Execution and Results</vt:lpstr>
      <vt:lpstr>Sample Final Results</vt:lpstr>
      <vt:lpstr>Experiment Management</vt:lpstr>
      <vt:lpstr>It’s All about Collaboration</vt:lpstr>
    </vt:vector>
  </TitlesOfParts>
  <Company>Apropos Logic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597</cp:revision>
  <dcterms:created xsi:type="dcterms:W3CDTF">2008-01-12T03:52:55Z</dcterms:created>
  <dcterms:modified xsi:type="dcterms:W3CDTF">2017-10-10T09:25:20Z</dcterms:modified>
</cp:coreProperties>
</file>